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66" r:id="rId3"/>
    <p:sldId id="379" r:id="rId4"/>
    <p:sldId id="378" r:id="rId5"/>
    <p:sldId id="380" r:id="rId6"/>
    <p:sldId id="381" r:id="rId7"/>
    <p:sldId id="382" r:id="rId8"/>
    <p:sldId id="363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23" r:id="rId21"/>
    <p:sldId id="358" r:id="rId22"/>
    <p:sldId id="360" r:id="rId23"/>
  </p:sldIdLst>
  <p:sldSz cx="9144000" cy="6858000" type="screen4x3"/>
  <p:notesSz cx="6797675" cy="9874250"/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6F60"/>
    <a:srgbClr val="FDE795"/>
    <a:srgbClr val="FEF1C2"/>
    <a:srgbClr val="FF9900"/>
    <a:srgbClr val="FFD347"/>
    <a:srgbClr val="FF0000"/>
    <a:srgbClr val="FFFF66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5506F6-935B-4B9C-A4A3-8DA5303F44C5}" type="datetime1">
              <a:rPr lang="ru-RU"/>
              <a:pPr>
                <a:defRPr/>
              </a:pPr>
              <a:t>26.03.2016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6BD959-9900-4F7B-BCF4-800138931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20" tIns="45860" rIns="91720" bIns="45860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20" tIns="45860" rIns="91720" bIns="4586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5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20" tIns="45860" rIns="91720" bIns="45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2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20" tIns="45860" rIns="91720" bIns="45860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20" tIns="45860" rIns="91720" bIns="4586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DAC797-0AEB-44FC-BA6E-8AD15EBD0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81E6F41B-D2DF-400D-9E79-77C93A90A04F}" type="slidenum">
              <a:rPr lang="ru-RU" sz="1200"/>
              <a:pPr algn="r" defTabSz="909638"/>
              <a:t>2</a:t>
            </a:fld>
            <a:endParaRPr lang="ru-RU" sz="120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31FCD554-649E-47A3-86A9-D5D54DC93DF1}" type="slidenum">
              <a:rPr lang="ru-RU" sz="1200"/>
              <a:pPr algn="r" defTabSz="909638"/>
              <a:t>11</a:t>
            </a:fld>
            <a:endParaRPr lang="ru-R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29068A5C-A77D-46F5-A4AB-469DE3C4950A}" type="slidenum">
              <a:rPr lang="ru-RU" sz="1200"/>
              <a:pPr algn="r" defTabSz="909638"/>
              <a:t>12</a:t>
            </a:fld>
            <a:endParaRPr 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8BC46169-2F00-4EA7-938D-B45E746BC0B9}" type="slidenum">
              <a:rPr lang="ru-RU" sz="1200"/>
              <a:pPr algn="r" defTabSz="909638"/>
              <a:t>13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31FCD554-649E-47A3-86A9-D5D54DC93DF1}" type="slidenum">
              <a:rPr lang="ru-RU" sz="1200"/>
              <a:pPr algn="r" defTabSz="909638"/>
              <a:t>14</a:t>
            </a:fld>
            <a:endParaRPr lang="ru-R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FA4EF2E8-F746-4737-A55A-DD18F96F2CD2}" type="slidenum">
              <a:rPr lang="ru-RU" sz="1200"/>
              <a:pPr algn="r" defTabSz="909638"/>
              <a:t>15</a:t>
            </a:fld>
            <a:endParaRPr lang="ru-R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C464C152-8DF1-4D05-961A-4524DC72124C}" type="slidenum">
              <a:rPr lang="ru-RU" sz="1200"/>
              <a:pPr algn="r" defTabSz="909638"/>
              <a:t>16</a:t>
            </a:fld>
            <a:endParaRPr lang="ru-RU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BFD5BA0E-A788-4D0D-B8F6-98A1322B1AD3}" type="slidenum">
              <a:rPr lang="ru-RU" sz="1200"/>
              <a:pPr algn="r" defTabSz="909638"/>
              <a:t>17</a:t>
            </a:fld>
            <a:endParaRPr 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B58D4EC0-826D-4A03-93B9-99A19A3AE985}" type="slidenum">
              <a:rPr lang="ru-RU" sz="1200"/>
              <a:pPr algn="r" defTabSz="909638"/>
              <a:t>18</a:t>
            </a:fld>
            <a:endParaRPr lang="ru-RU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A0871C49-B1D4-499F-AF9E-18E6C37B3C73}" type="slidenum">
              <a:rPr lang="ru-RU" sz="1200"/>
              <a:pPr algn="r" defTabSz="909638"/>
              <a:t>19</a:t>
            </a:fld>
            <a:endParaRPr lang="ru-RU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6BD5A348-884D-45B6-8D2E-250D722DCD44}" type="slidenum">
              <a:rPr lang="ru-RU" sz="1200"/>
              <a:pPr algn="r" defTabSz="909638"/>
              <a:t>20</a:t>
            </a:fld>
            <a:endParaRPr lang="ru-RU" sz="120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78022124-1E3F-458F-927B-4F30E23B69FE}" type="slidenum">
              <a:rPr lang="ru-RU" sz="1200"/>
              <a:pPr algn="r" defTabSz="909638"/>
              <a:t>3</a:t>
            </a:fld>
            <a:endParaRPr lang="ru-RU" sz="120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D9FE67C9-6745-47E8-82C5-8B6D5DDC57AF}" type="slidenum">
              <a:rPr lang="ru-RU" sz="1200"/>
              <a:pPr algn="r" defTabSz="909638"/>
              <a:t>21</a:t>
            </a:fld>
            <a:endParaRPr lang="ru-RU" sz="120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19254152-F1B4-4BD4-A786-BBA2DCF115D6}" type="slidenum">
              <a:rPr lang="ru-RU" sz="1200"/>
              <a:pPr algn="r" defTabSz="909638"/>
              <a:t>22</a:t>
            </a:fld>
            <a:endParaRPr lang="ru-RU" sz="120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F19534EE-C9D0-4B26-A8F7-866B2AE62311}" type="slidenum">
              <a:rPr lang="ru-RU" sz="1200"/>
              <a:pPr algn="r" defTabSz="909638"/>
              <a:t>4</a:t>
            </a:fld>
            <a:endParaRPr lang="ru-RU" sz="120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A9F702A0-A3E4-44A7-99C7-7627081E6DB7}" type="slidenum">
              <a:rPr lang="ru-RU" sz="1200"/>
              <a:pPr algn="r" defTabSz="909638"/>
              <a:t>5</a:t>
            </a:fld>
            <a:endParaRPr lang="ru-RU" sz="120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7334C858-28B2-42FE-8B48-33AED1103A96}" type="slidenum">
              <a:rPr lang="ru-RU" sz="1200"/>
              <a:pPr algn="r" defTabSz="909638"/>
              <a:t>6</a:t>
            </a:fld>
            <a:endParaRPr lang="ru-RU" sz="120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36201B38-C49F-4FD3-87FD-ED05A1B4D61D}" type="slidenum">
              <a:rPr lang="ru-RU" sz="1200"/>
              <a:pPr algn="r" defTabSz="909638"/>
              <a:t>7</a:t>
            </a:fld>
            <a:endParaRPr lang="ru-RU" sz="120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6CF76A69-0D08-4386-B191-C08D0EB5FEC9}" type="slidenum">
              <a:rPr lang="ru-RU" sz="1200"/>
              <a:pPr algn="r" defTabSz="909638"/>
              <a:t>8</a:t>
            </a:fld>
            <a:endParaRPr lang="ru-RU" sz="120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62DCF9BD-0ACD-44E4-86C8-17201118A209}" type="slidenum">
              <a:rPr lang="ru-RU" sz="1200"/>
              <a:pPr algn="r" defTabSz="909638"/>
              <a:t>9</a:t>
            </a:fld>
            <a:endParaRPr lang="ru-RU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60" rIns="91720" bIns="45860" anchor="b"/>
          <a:lstStyle/>
          <a:p>
            <a:pPr algn="r" defTabSz="909638"/>
            <a:fld id="{31FCD554-649E-47A3-86A9-D5D54DC93DF1}" type="slidenum">
              <a:rPr lang="ru-RU" sz="1200"/>
              <a:pPr algn="r" defTabSz="909638"/>
              <a:t>10</a:t>
            </a:fld>
            <a:endParaRPr lang="ru-R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7D81B-E016-4295-878E-9CD2872A3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7908-FD17-4C1D-8251-0A99F9C7B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F505-45A9-4C89-AC9D-64BAEE59D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DFE69-CDF2-48D9-BE6D-93FC3A8D2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EAE11-FF2A-4022-A979-5724B6DE0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9BB6A-5621-47EF-AC33-F83C94FCC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90CB7-3BB8-45B4-B7F9-C58B7DF78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14B69-7CB3-4F9C-94EC-35D11804C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1997F-7E19-4556-8474-84514D03A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01B5-9BE1-455E-8087-AE505A23C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65457-8FA3-4374-B616-F8042D857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58E9E9-64C0-4D91-BC59-A8F3EA0A0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30.jpeg"/><Relationship Id="rId4" Type="http://schemas.openxmlformats.org/officeDocument/2006/relationships/image" Target="../media/image2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23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.pn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Титул_ОЮ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8997950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763713" y="3213100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НАЗВАНИЕ ПРЕЗЕНТАЦИИ</a:t>
            </a:r>
          </a:p>
        </p:txBody>
      </p:sp>
      <p:sp>
        <p:nvSpPr>
          <p:cNvPr id="2052" name="AutoShape 8"/>
          <p:cNvSpPr>
            <a:spLocks noChangeArrowheads="1"/>
          </p:cNvSpPr>
          <p:nvPr/>
        </p:nvSpPr>
        <p:spPr bwMode="auto">
          <a:xfrm>
            <a:off x="1116013" y="2492375"/>
            <a:ext cx="7080250" cy="2436813"/>
          </a:xfrm>
          <a:prstGeom prst="roundRect">
            <a:avLst>
              <a:gd name="adj" fmla="val 7866"/>
            </a:avLst>
          </a:prstGeom>
          <a:gradFill rotWithShape="1">
            <a:gsLst>
              <a:gs pos="0">
                <a:srgbClr val="E9E1C1"/>
              </a:gs>
              <a:gs pos="100000">
                <a:srgbClr val="BFAF5D"/>
              </a:gs>
            </a:gsLst>
            <a:lin ang="5400000" scaled="1"/>
          </a:gradFill>
          <a:ln w="28575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9"/>
          <p:cNvSpPr>
            <a:spLocks noChangeArrowheads="1"/>
          </p:cNvSpPr>
          <p:nvPr/>
        </p:nvSpPr>
        <p:spPr bwMode="auto">
          <a:xfrm>
            <a:off x="1228725" y="2589213"/>
            <a:ext cx="6851650" cy="2197100"/>
          </a:xfrm>
          <a:prstGeom prst="roundRect">
            <a:avLst>
              <a:gd name="adj" fmla="val 6366"/>
            </a:avLst>
          </a:prstGeom>
          <a:solidFill>
            <a:schemeClr val="bg1"/>
          </a:solidFill>
          <a:ln w="28575">
            <a:solidFill>
              <a:srgbClr val="BFAF5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1219200" y="2913063"/>
            <a:ext cx="6842125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Региональные </a:t>
            </a:r>
            <a:endParaRPr lang="ru-RU" sz="2800" b="1" dirty="0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информационные системы </a:t>
            </a:r>
            <a:r>
              <a:rPr lang="ru-RU" sz="2800" b="1" dirty="0">
                <a:latin typeface="Tahoma" pitchFamily="34" charset="0"/>
                <a:cs typeface="Tahoma" pitchFamily="34" charset="0"/>
              </a:rPr>
              <a:t>персональных данных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132138" y="5734050"/>
            <a:ext cx="57610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/>
              <a:t>Несговорова Ольга Юрьевна, </a:t>
            </a:r>
          </a:p>
          <a:p>
            <a:pPr algn="r">
              <a:spcBef>
                <a:spcPct val="50000"/>
              </a:spcBef>
            </a:pPr>
            <a:r>
              <a:rPr lang="ru-RU" sz="1400" b="1"/>
              <a:t>директор БУ СО ВО «Центр информатизации </a:t>
            </a:r>
            <a:br>
              <a:rPr lang="ru-RU" sz="1400" b="1"/>
            </a:br>
            <a:r>
              <a:rPr lang="ru-RU" sz="1400" b="1"/>
              <a:t>и оценки качества образования»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0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519113" y="116632"/>
            <a:ext cx="8104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/>
              <a:t>Основные принципы функционирования 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/>
              <a:t>межведомственной системы</a:t>
            </a:r>
            <a:endParaRPr lang="ru-RU" sz="2000" b="1" dirty="0">
              <a:latin typeface="Tahoma" pitchFamily="34" charset="0"/>
            </a:endParaRP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4582EB21-B29C-43A7-BD71-36AEB9FA266D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10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1052736"/>
            <a:ext cx="8208912" cy="4662264"/>
          </a:xfrm>
          <a:prstGeom prst="roundRect">
            <a:avLst>
              <a:gd name="adj" fmla="val 5541"/>
            </a:avLst>
          </a:prstGeom>
          <a:solidFill>
            <a:schemeClr val="bg1"/>
          </a:solidFill>
          <a:ln w="38100" cmpd="dbl"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1189776"/>
            <a:ext cx="748883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Создание и функционирование межведомственной системы основывается на применении следующих принципов: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учет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обучающихся в межведомственной системе со дня государственной регистрации рождения и начала обучения в организациях, осуществляющих образовательную деятельность;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условий для персонифицированного учета данных об обучающихся;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страхового номера индивидуального лицевого счета в качестве единого идентификатора обучающегося для осуществления межведомственного информационного взаимодействия;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76F60"/>
                </a:solidFill>
                <a:latin typeface="Arial" pitchFamily="34" charset="0"/>
                <a:cs typeface="Arial" pitchFamily="34" charset="0"/>
              </a:rPr>
              <a:t>соблюдение </a:t>
            </a:r>
            <a:r>
              <a:rPr lang="ru-RU" b="1" dirty="0">
                <a:solidFill>
                  <a:srgbClr val="176F60"/>
                </a:solidFill>
                <a:latin typeface="Arial" pitchFamily="34" charset="0"/>
                <a:cs typeface="Arial" pitchFamily="34" charset="0"/>
              </a:rPr>
              <a:t>установленных законодательством Российской Федерации требований по защите персональных данных от несанкционированного доступа.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7544" y="1052736"/>
            <a:ext cx="8208912" cy="4662264"/>
          </a:xfrm>
          <a:prstGeom prst="roundRect">
            <a:avLst>
              <a:gd name="adj" fmla="val 5541"/>
            </a:avLst>
          </a:prstGeom>
          <a:solidFill>
            <a:schemeClr val="bg1"/>
          </a:solidFill>
          <a:ln w="38100" cmpd="dbl"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5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0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4582EB21-B29C-43A7-BD71-36AEB9FA266D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11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790814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Функцию учета контингента обучающихся в организациях, осуществляющих образовательную деятельность, предусматривается реализовывать на </a:t>
            </a:r>
            <a:r>
              <a:rPr lang="ru-RU" b="1" u="sng" dirty="0">
                <a:solidFill>
                  <a:srgbClr val="176F60"/>
                </a:solidFill>
              </a:rPr>
              <a:t>федеральном</a:t>
            </a:r>
            <a:r>
              <a:rPr lang="ru-RU" b="1" dirty="0"/>
              <a:t> и </a:t>
            </a:r>
            <a:r>
              <a:rPr lang="ru-RU" b="1" u="sng" dirty="0">
                <a:solidFill>
                  <a:srgbClr val="176F60"/>
                </a:solidFill>
              </a:rPr>
              <a:t>региональном</a:t>
            </a:r>
            <a:r>
              <a:rPr lang="ru-RU" b="1" dirty="0"/>
              <a:t> уровнях.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 На региональном уровне учет контингента обучающихся в организациях, осуществляющих образовательную деятельность, включает в себя сбор, хранение и обработку персональных данных обучающихся и данных об указанных организациях.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19113" y="116632"/>
            <a:ext cx="8104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/>
              <a:t>Основные принципы функционирования 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/>
              <a:t>межведомственной системы</a:t>
            </a:r>
            <a:endParaRPr lang="ru-RU" sz="2000" b="1" dirty="0">
              <a:latin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2428875" y="1285875"/>
            <a:ext cx="6072188" cy="29289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7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22288" y="149225"/>
            <a:ext cx="8101012" cy="911225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882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2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19113" y="44624"/>
            <a:ext cx="810418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Основные задачи ГИС «Контингент»: 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обеспечить учет всех несовершеннолетних, приступивших 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и не приступивших к обучению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03EDD69C-3E2B-49F7-9524-ECF20FCA3162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12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6155" name="TextBox 32"/>
          <p:cNvSpPr txBox="1">
            <a:spLocks noChangeArrowheads="1"/>
          </p:cNvSpPr>
          <p:nvPr/>
        </p:nvSpPr>
        <p:spPr bwMode="auto">
          <a:xfrm>
            <a:off x="2643188" y="2497138"/>
            <a:ext cx="1822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Электронный детский сад</a:t>
            </a:r>
          </a:p>
        </p:txBody>
      </p:sp>
      <p:sp>
        <p:nvSpPr>
          <p:cNvPr id="6156" name="TextBox 33"/>
          <p:cNvSpPr txBox="1">
            <a:spLocks noChangeArrowheads="1"/>
          </p:cNvSpPr>
          <p:nvPr/>
        </p:nvSpPr>
        <p:spPr bwMode="auto">
          <a:xfrm>
            <a:off x="4618038" y="1428750"/>
            <a:ext cx="1693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Электронная школа</a:t>
            </a:r>
          </a:p>
        </p:txBody>
      </p:sp>
      <p:sp>
        <p:nvSpPr>
          <p:cNvPr id="24" name="Стрелка углом 23"/>
          <p:cNvSpPr/>
          <p:nvPr/>
        </p:nvSpPr>
        <p:spPr>
          <a:xfrm rot="10800000" flipH="1">
            <a:off x="1000125" y="2786063"/>
            <a:ext cx="1357313" cy="714375"/>
          </a:xfrm>
          <a:prstGeom prst="bentArrow">
            <a:avLst>
              <a:gd name="adj1" fmla="val 44987"/>
              <a:gd name="adj2" fmla="val 35952"/>
              <a:gd name="adj3" fmla="val 25000"/>
              <a:gd name="adj4" fmla="val 42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58" name="TextBox 24"/>
          <p:cNvSpPr txBox="1">
            <a:spLocks noChangeArrowheads="1"/>
          </p:cNvSpPr>
          <p:nvPr/>
        </p:nvSpPr>
        <p:spPr bwMode="auto">
          <a:xfrm>
            <a:off x="260350" y="2016125"/>
            <a:ext cx="20970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176F60"/>
                </a:solidFill>
              </a:rPr>
              <a:t>MAX</a:t>
            </a:r>
            <a:r>
              <a:rPr lang="ru-RU" sz="4400" b="1" dirty="0">
                <a:solidFill>
                  <a:srgbClr val="176F60"/>
                </a:solidFill>
              </a:rPr>
              <a:t> %</a:t>
            </a:r>
          </a:p>
        </p:txBody>
      </p:sp>
      <p:sp>
        <p:nvSpPr>
          <p:cNvPr id="6159" name="TextBox 32"/>
          <p:cNvSpPr txBox="1">
            <a:spLocks noChangeArrowheads="1"/>
          </p:cNvSpPr>
          <p:nvPr/>
        </p:nvSpPr>
        <p:spPr bwMode="auto">
          <a:xfrm>
            <a:off x="6215063" y="2497138"/>
            <a:ext cx="1822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Электронный колледж</a:t>
            </a:r>
          </a:p>
        </p:txBody>
      </p:sp>
      <p:sp>
        <p:nvSpPr>
          <p:cNvPr id="6160" name="TextBox 32"/>
          <p:cNvSpPr txBox="1">
            <a:spLocks noChangeArrowheads="1"/>
          </p:cNvSpPr>
          <p:nvPr/>
        </p:nvSpPr>
        <p:spPr bwMode="auto">
          <a:xfrm>
            <a:off x="4552950" y="3425825"/>
            <a:ext cx="1824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Электронный вуз</a:t>
            </a:r>
          </a:p>
        </p:txBody>
      </p:sp>
      <p:pic>
        <p:nvPicPr>
          <p:cNvPr id="6161" name="Picture 2" descr="D:\DESIGN\!_ФОТОБАНК\!_значки для презент\5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50720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3" descr="D:\DESIGN\!_ФОТОБАНК\!_значки для презент\Шапочка бакалав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3192463"/>
            <a:ext cx="7143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4" descr="D:\DESIGN\!_ФОТОБАНК\!_значки для презент\пирамид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13" y="1714500"/>
            <a:ext cx="47783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6" descr="D:\DESIGN\!_ФОТОБАНК\!_значки для презент\Глобу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5738" y="1571625"/>
            <a:ext cx="6080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7" descr="D:\DESIGN\!_ФОТОБАНК\!_значки для презент\Книжк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8" y="3214688"/>
            <a:ext cx="6778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8" descr="D:\DESIGN\!_ФОТОБАНК\!_значки для презент\силуэты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2513" y="2214563"/>
            <a:ext cx="12049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7" name="TextBox 36"/>
          <p:cNvSpPr txBox="1">
            <a:spLocks noChangeArrowheads="1"/>
          </p:cNvSpPr>
          <p:nvPr/>
        </p:nvSpPr>
        <p:spPr bwMode="auto">
          <a:xfrm>
            <a:off x="1818787" y="5354052"/>
            <a:ext cx="1241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min</a:t>
            </a:r>
            <a:r>
              <a:rPr lang="ru-RU" sz="2800" b="1" dirty="0">
                <a:solidFill>
                  <a:srgbClr val="C00000"/>
                </a:solidFill>
              </a:rPr>
              <a:t> %</a:t>
            </a:r>
          </a:p>
        </p:txBody>
      </p:sp>
      <p:sp>
        <p:nvSpPr>
          <p:cNvPr id="38" name="Стрелка вниз 37"/>
          <p:cNvSpPr/>
          <p:nvPr/>
        </p:nvSpPr>
        <p:spPr>
          <a:xfrm rot="16200000">
            <a:off x="3214688" y="5286375"/>
            <a:ext cx="642938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9" name="Picture 2"/>
          <p:cNvPicPr>
            <a:picLocks noChangeAspect="1" noChangeArrowheads="1"/>
          </p:cNvPicPr>
          <p:nvPr/>
        </p:nvPicPr>
        <p:blipFill>
          <a:blip r:embed="rId11" cstate="print"/>
          <a:srcRect l="32706" t="32304" r="32663" b="14832"/>
          <a:stretch>
            <a:fillRect/>
          </a:stretch>
        </p:blipFill>
        <p:spPr bwMode="auto">
          <a:xfrm>
            <a:off x="5072063" y="4857750"/>
            <a:ext cx="642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" descr="D:\DESIGN\!_ФОТОБАНК\!_значки для презент\5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86438" y="464343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" descr="D:\DESIGN\!_ФОТОБАНК\!_значки для презент\5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86438" y="550068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Овал 41"/>
          <p:cNvSpPr/>
          <p:nvPr/>
        </p:nvSpPr>
        <p:spPr>
          <a:xfrm>
            <a:off x="3929063" y="4357688"/>
            <a:ext cx="3071812" cy="21431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/>
          <p:cNvSpPr/>
          <p:nvPr/>
        </p:nvSpPr>
        <p:spPr>
          <a:xfrm>
            <a:off x="2000250" y="4429125"/>
            <a:ext cx="4286250" cy="2071688"/>
          </a:xfrm>
          <a:prstGeom prst="ellipse">
            <a:avLst/>
          </a:prstGeom>
          <a:solidFill>
            <a:srgbClr val="FDE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606800" y="5643563"/>
            <a:ext cx="1073150" cy="857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78113" y="1500188"/>
            <a:ext cx="2859087" cy="2000250"/>
          </a:xfrm>
          <a:prstGeom prst="roundRect">
            <a:avLst/>
          </a:prstGeom>
          <a:solidFill>
            <a:srgbClr val="FDE795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3500438" y="3714750"/>
            <a:ext cx="1214437" cy="642938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2035175" y="4714875"/>
            <a:ext cx="4216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Получение информации </a:t>
            </a:r>
            <a:br>
              <a:rPr lang="ru-RU">
                <a:latin typeface="Tahoma" pitchFamily="34" charset="0"/>
              </a:rPr>
            </a:br>
            <a:r>
              <a:rPr lang="ru-RU">
                <a:latin typeface="Tahoma" pitchFamily="34" charset="0"/>
              </a:rPr>
              <a:t>(об обучающихся и не обучающихся)</a:t>
            </a:r>
            <a:br>
              <a:rPr lang="ru-RU">
                <a:latin typeface="Tahoma" pitchFamily="34" charset="0"/>
              </a:rPr>
            </a:br>
            <a:r>
              <a:rPr lang="ru-RU" b="1">
                <a:latin typeface="Tahoma" pitchFamily="34" charset="0"/>
              </a:rPr>
              <a:t>о контингенте</a:t>
            </a:r>
          </a:p>
        </p:txBody>
      </p:sp>
      <p:pic>
        <p:nvPicPr>
          <p:cNvPr id="7175" name="Picture 2" descr="D:\DESIGN\!_ФОТОБАНК\!_значки для презент\чел за компо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7138" y="5686425"/>
            <a:ext cx="752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6500813" y="2022475"/>
            <a:ext cx="1857375" cy="50006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500813" y="2611438"/>
            <a:ext cx="1857375" cy="500062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500813" y="3203575"/>
            <a:ext cx="1857375" cy="50006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80" name="Picture 3" descr="Шапка_2"/>
          <p:cNvPicPr>
            <a:picLocks noChangeAspect="1" noChangeArrowheads="1"/>
          </p:cNvPicPr>
          <p:nvPr/>
        </p:nvPicPr>
        <p:blipFill>
          <a:blip r:embed="rId4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85" name="Picture 10" descr="внизу полоса беж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Text Box 10"/>
          <p:cNvSpPr txBox="1">
            <a:spLocks noChangeArrowheads="1"/>
          </p:cNvSpPr>
          <p:nvPr/>
        </p:nvSpPr>
        <p:spPr bwMode="auto">
          <a:xfrm>
            <a:off x="519113" y="174625"/>
            <a:ext cx="8104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Модель получения информации об обучающихся 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и не обучающихся</a:t>
            </a:r>
          </a:p>
        </p:txBody>
      </p:sp>
      <p:sp>
        <p:nvSpPr>
          <p:cNvPr id="7187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CB6EAA2E-D39A-4043-8D97-2B12A510ED7A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13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8688" y="2286000"/>
            <a:ext cx="100012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9" name="TextBox 32"/>
          <p:cNvSpPr txBox="1">
            <a:spLocks noChangeArrowheads="1"/>
          </p:cNvSpPr>
          <p:nvPr/>
        </p:nvSpPr>
        <p:spPr bwMode="auto">
          <a:xfrm>
            <a:off x="965200" y="2428875"/>
            <a:ext cx="963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ЗАГС</a:t>
            </a:r>
          </a:p>
        </p:txBody>
      </p:sp>
      <p:sp>
        <p:nvSpPr>
          <p:cNvPr id="7190" name="TextBox 33"/>
          <p:cNvSpPr txBox="1">
            <a:spLocks noChangeArrowheads="1"/>
          </p:cNvSpPr>
          <p:nvPr/>
        </p:nvSpPr>
        <p:spPr bwMode="auto">
          <a:xfrm>
            <a:off x="6986588" y="2071688"/>
            <a:ext cx="88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Школа</a:t>
            </a:r>
          </a:p>
        </p:txBody>
      </p:sp>
      <p:sp>
        <p:nvSpPr>
          <p:cNvPr id="7191" name="TextBox 34"/>
          <p:cNvSpPr txBox="1">
            <a:spLocks noChangeArrowheads="1"/>
          </p:cNvSpPr>
          <p:nvPr/>
        </p:nvSpPr>
        <p:spPr bwMode="auto">
          <a:xfrm>
            <a:off x="7080250" y="2643188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/>
              <a:t>СПО</a:t>
            </a:r>
          </a:p>
        </p:txBody>
      </p:sp>
      <p:sp>
        <p:nvSpPr>
          <p:cNvPr id="7192" name="TextBox 34"/>
          <p:cNvSpPr txBox="1">
            <a:spLocks noChangeArrowheads="1"/>
          </p:cNvSpPr>
          <p:nvPr/>
        </p:nvSpPr>
        <p:spPr bwMode="auto">
          <a:xfrm>
            <a:off x="7124700" y="3286125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ВУЗ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00813" y="1428750"/>
            <a:ext cx="1857375" cy="50006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94" name="TextBox 32"/>
          <p:cNvSpPr txBox="1">
            <a:spLocks noChangeArrowheads="1"/>
          </p:cNvSpPr>
          <p:nvPr/>
        </p:nvSpPr>
        <p:spPr bwMode="auto">
          <a:xfrm>
            <a:off x="6626225" y="1487488"/>
            <a:ext cx="160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Детский сад</a:t>
            </a:r>
          </a:p>
        </p:txBody>
      </p:sp>
      <p:sp>
        <p:nvSpPr>
          <p:cNvPr id="7195" name="Text Box 9"/>
          <p:cNvSpPr txBox="1">
            <a:spLocks noChangeArrowheads="1"/>
          </p:cNvSpPr>
          <p:nvPr/>
        </p:nvSpPr>
        <p:spPr bwMode="auto">
          <a:xfrm>
            <a:off x="2714625" y="1970857"/>
            <a:ext cx="2786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ГИС «Контингент»</a:t>
            </a:r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1992548" y="2328627"/>
            <a:ext cx="642938" cy="627534"/>
          </a:xfrm>
          <a:prstGeom prst="down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6200000" flipV="1">
            <a:off x="5857875" y="1428751"/>
            <a:ext cx="428625" cy="571500"/>
          </a:xfrm>
          <a:prstGeom prst="down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6200000" flipV="1">
            <a:off x="5857875" y="2000251"/>
            <a:ext cx="428625" cy="571500"/>
          </a:xfrm>
          <a:prstGeom prst="down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6200000" flipV="1">
            <a:off x="5857875" y="2571751"/>
            <a:ext cx="428625" cy="571500"/>
          </a:xfrm>
          <a:prstGeom prst="down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6200000" flipV="1">
            <a:off x="5857875" y="3143251"/>
            <a:ext cx="428625" cy="571500"/>
          </a:xfrm>
          <a:prstGeom prst="down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201" name="Picture 31" descr="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2286000"/>
            <a:ext cx="825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TextBox 32"/>
          <p:cNvSpPr txBox="1">
            <a:spLocks noChangeArrowheads="1"/>
          </p:cNvSpPr>
          <p:nvPr/>
        </p:nvSpPr>
        <p:spPr bwMode="auto">
          <a:xfrm>
            <a:off x="1071563" y="185737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сведения</a:t>
            </a:r>
          </a:p>
        </p:txBody>
      </p:sp>
      <p:pic>
        <p:nvPicPr>
          <p:cNvPr id="7203" name="Picture 3" descr="D:\DESIGN\!_ФОТОБАНК\!_значки для презент\Шапочка бакалав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7575" y="3259138"/>
            <a:ext cx="4635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Picture 4" descr="D:\DESIGN\!_ФОТОБАНК\!_значки для презент\пирамид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97900" y="1428750"/>
            <a:ext cx="3159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6" descr="D:\DESIGN\!_ФОТОБАНК\!_значки для презент\Глобус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28050" y="1928813"/>
            <a:ext cx="4556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Picture 7" descr="D:\DESIGN\!_ФОТОБАНК\!_значки для презент\Книжк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29638" y="2643188"/>
            <a:ext cx="452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7" name="TextBox 32"/>
          <p:cNvSpPr txBox="1">
            <a:spLocks noChangeArrowheads="1"/>
          </p:cNvSpPr>
          <p:nvPr/>
        </p:nvSpPr>
        <p:spPr bwMode="auto">
          <a:xfrm>
            <a:off x="5429250" y="107156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сведения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857250" y="1214438"/>
            <a:ext cx="7572375" cy="4806850"/>
          </a:xfrm>
          <a:prstGeom prst="roundRect">
            <a:avLst>
              <a:gd name="adj" fmla="val 5541"/>
            </a:avLst>
          </a:prstGeom>
          <a:solidFill>
            <a:schemeClr val="bg1"/>
          </a:solidFill>
          <a:ln w="38100" cmpd="dbl"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5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0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519113" y="273050"/>
            <a:ext cx="8104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Что будет учитываться в ГИС «Контингент»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4582EB21-B29C-43A7-BD71-36AEB9FA266D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14</a:t>
            </a:fld>
            <a:endParaRPr lang="ru-RU" sz="1200" b="1">
              <a:solidFill>
                <a:srgbClr val="BFAF5D"/>
              </a:solidFill>
            </a:endParaRPr>
          </a:p>
        </p:txBody>
      </p:sp>
      <p:pic>
        <p:nvPicPr>
          <p:cNvPr id="8203" name="Picture 2" descr="D:\DESIGN\!_ФОТОБАНК\!_значки для презент\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1357313"/>
            <a:ext cx="7143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" descr="D:\DESIGN\!_ФОТОБАНК\!_значки для презент\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2298452"/>
            <a:ext cx="7143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" descr="D:\DESIGN\!_ФОТОБАНК\!_значки для презент\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3162548"/>
            <a:ext cx="7143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2" descr="D:\DESIGN\!_ФОТОБАНК\!_значки для презент\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4098652"/>
            <a:ext cx="7143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Box 14"/>
          <p:cNvSpPr txBox="1">
            <a:spLocks noChangeArrowheads="1"/>
          </p:cNvSpPr>
          <p:nvPr/>
        </p:nvSpPr>
        <p:spPr bwMode="auto">
          <a:xfrm>
            <a:off x="1785938" y="1428750"/>
            <a:ext cx="6858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Данные об образовательных организациях</a:t>
            </a:r>
          </a:p>
          <a:p>
            <a:endParaRPr lang="ru-RU" sz="2400" dirty="0"/>
          </a:p>
          <a:p>
            <a:r>
              <a:rPr lang="ru-RU" sz="2400" dirty="0"/>
              <a:t>Данные об </a:t>
            </a:r>
            <a:r>
              <a:rPr lang="ru-RU" sz="2400" dirty="0" smtClean="0"/>
              <a:t>обучающихся в образовательных организациях всех типов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Данные об очереди в ДОО</a:t>
            </a:r>
          </a:p>
          <a:p>
            <a:endParaRPr lang="ru-RU" sz="2400" dirty="0"/>
          </a:p>
          <a:p>
            <a:r>
              <a:rPr lang="ru-RU" sz="2400" dirty="0"/>
              <a:t>Данные о несовершеннолетних, </a:t>
            </a:r>
            <a:br>
              <a:rPr lang="ru-RU" sz="2400" dirty="0"/>
            </a:br>
            <a:r>
              <a:rPr lang="ru-RU" sz="2400" dirty="0"/>
              <a:t>не приступивших к обучению</a:t>
            </a:r>
          </a:p>
          <a:p>
            <a:endParaRPr lang="ru-RU" sz="2400" dirty="0"/>
          </a:p>
          <a:p>
            <a:r>
              <a:rPr lang="ru-RU" sz="2400" dirty="0"/>
              <a:t>Иные сведения</a:t>
            </a:r>
          </a:p>
          <a:p>
            <a:endParaRPr lang="ru-RU" sz="2400" dirty="0"/>
          </a:p>
        </p:txBody>
      </p:sp>
      <p:pic>
        <p:nvPicPr>
          <p:cNvPr id="8208" name="Picture 2" descr="D:\DESIGN\!_ФОТОБАНК\!_значки для презент\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5034756"/>
            <a:ext cx="7143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357188" y="1192213"/>
            <a:ext cx="4071937" cy="1643062"/>
          </a:xfrm>
          <a:prstGeom prst="roundRect">
            <a:avLst/>
          </a:prstGeom>
          <a:solidFill>
            <a:schemeClr val="bg1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643438" y="1192213"/>
            <a:ext cx="4071937" cy="1643062"/>
          </a:xfrm>
          <a:prstGeom prst="roundRect">
            <a:avLst/>
          </a:prstGeom>
          <a:solidFill>
            <a:schemeClr val="bg1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57188" y="2978150"/>
            <a:ext cx="4071937" cy="1643063"/>
          </a:xfrm>
          <a:prstGeom prst="roundRect">
            <a:avLst/>
          </a:prstGeom>
          <a:solidFill>
            <a:schemeClr val="bg1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57188" y="4764088"/>
            <a:ext cx="4071937" cy="1643062"/>
          </a:xfrm>
          <a:prstGeom prst="roundRect">
            <a:avLst/>
          </a:prstGeom>
          <a:solidFill>
            <a:schemeClr val="bg1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643438" y="2978150"/>
            <a:ext cx="4071937" cy="1643063"/>
          </a:xfrm>
          <a:prstGeom prst="roundRect">
            <a:avLst/>
          </a:prstGeom>
          <a:solidFill>
            <a:schemeClr val="bg1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643438" y="4764088"/>
            <a:ext cx="4071937" cy="1643062"/>
          </a:xfrm>
          <a:prstGeom prst="roundRect">
            <a:avLst/>
          </a:prstGeom>
          <a:solidFill>
            <a:schemeClr val="bg1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4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9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10"/>
          <p:cNvSpPr txBox="1">
            <a:spLocks noChangeArrowheads="1"/>
          </p:cNvSpPr>
          <p:nvPr/>
        </p:nvSpPr>
        <p:spPr bwMode="auto">
          <a:xfrm>
            <a:off x="519113" y="273050"/>
            <a:ext cx="8104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Портфолио обучающегося</a:t>
            </a:r>
          </a:p>
        </p:txBody>
      </p:sp>
      <p:sp>
        <p:nvSpPr>
          <p:cNvPr id="14351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E22900F3-BBA3-4CA9-9D02-2DDEA2F5AC27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15</a:t>
            </a:fld>
            <a:endParaRPr lang="ru-RU" sz="1200" b="1">
              <a:solidFill>
                <a:srgbClr val="BFAF5D"/>
              </a:solidFill>
            </a:endParaRPr>
          </a:p>
        </p:txBody>
      </p:sp>
      <p:pic>
        <p:nvPicPr>
          <p:cNvPr id="15" name="Рисунок 14" descr="6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075" y="1851025"/>
            <a:ext cx="863600" cy="83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2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813" y="5351463"/>
            <a:ext cx="1000125" cy="91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3images.jpg"/>
          <p:cNvPicPr>
            <a:picLocks noChangeAspect="1"/>
          </p:cNvPicPr>
          <p:nvPr/>
        </p:nvPicPr>
        <p:blipFill>
          <a:blip r:embed="rId7" cstate="print"/>
          <a:srcRect l="16535" r="21460"/>
          <a:stretch>
            <a:fillRect/>
          </a:stretch>
        </p:blipFill>
        <p:spPr>
          <a:xfrm>
            <a:off x="5072063" y="1849438"/>
            <a:ext cx="1214437" cy="83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4inde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3" y="3609975"/>
            <a:ext cx="1214437" cy="89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5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0588" y="3571875"/>
            <a:ext cx="790575" cy="93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8imag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29188" y="5443538"/>
            <a:ext cx="1500187" cy="71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2286000" y="1500188"/>
            <a:ext cx="200025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ФИО, Реквизиты документов, СНИЛС</a:t>
            </a:r>
          </a:p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Адрес проживания</a:t>
            </a:r>
          </a:p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Представители</a:t>
            </a:r>
            <a:endParaRPr lang="ru-RU" dirty="0"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15125" y="1716088"/>
            <a:ext cx="1928813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Заявления</a:t>
            </a:r>
          </a:p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История обучения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286000" y="3357563"/>
            <a:ext cx="17145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Заявления</a:t>
            </a:r>
          </a:p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История обучения</a:t>
            </a:r>
          </a:p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Достижения</a:t>
            </a:r>
          </a:p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Успеваемость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715125" y="3357563"/>
            <a:ext cx="19288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Заявления</a:t>
            </a:r>
          </a:p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История обучения</a:t>
            </a:r>
          </a:p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Достижения</a:t>
            </a:r>
          </a:p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Успеваемость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286000" y="5143500"/>
            <a:ext cx="1928813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Заявления</a:t>
            </a:r>
          </a:p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История обучения</a:t>
            </a:r>
          </a:p>
          <a:p>
            <a:pPr defTabSz="457200">
              <a:defRPr/>
            </a:pPr>
            <a:r>
              <a:rPr lang="ru-RU" sz="1400" dirty="0">
                <a:solidFill>
                  <a:srgbClr val="122031"/>
                </a:solidFill>
                <a:latin typeface="+mn-lt"/>
                <a:cs typeface="Arial" pitchFamily="34" charset="0"/>
              </a:rPr>
              <a:t>Достижения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2938" y="1252538"/>
            <a:ext cx="12858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ru-RU" sz="1200" b="1" dirty="0">
                <a:solidFill>
                  <a:srgbClr val="176F60"/>
                </a:solidFill>
                <a:latin typeface="+mn-lt"/>
                <a:cs typeface="Arial" pitchFamily="34" charset="0"/>
              </a:rPr>
              <a:t>ОБЩИЕ</a:t>
            </a:r>
          </a:p>
          <a:p>
            <a:pPr algn="ctr" defTabSz="457200">
              <a:defRPr/>
            </a:pPr>
            <a:r>
              <a:rPr lang="ru-RU" sz="1200" b="1" dirty="0">
                <a:solidFill>
                  <a:srgbClr val="176F60"/>
                </a:solidFill>
                <a:latin typeface="+mn-lt"/>
                <a:cs typeface="Arial" pitchFamily="34" charset="0"/>
              </a:rPr>
              <a:t>СВЕДЕНИЯ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965700" y="1252538"/>
            <a:ext cx="14287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176F60"/>
                </a:solidFill>
                <a:latin typeface="+mn-lt"/>
                <a:cs typeface="Arial" pitchFamily="34" charset="0"/>
              </a:rPr>
              <a:t>ДОШКОЛЬНОЕ ОБРАЗОВАНИЕ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4988" y="3038475"/>
            <a:ext cx="15001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176F60"/>
                </a:solidFill>
                <a:latin typeface="+mn-lt"/>
                <a:cs typeface="Arial" pitchFamily="34" charset="0"/>
              </a:rPr>
              <a:t>ОБЩЕЕ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176F60"/>
                </a:solidFill>
                <a:latin typeface="+mn-lt"/>
                <a:cs typeface="Arial" pitchFamily="34" charset="0"/>
              </a:rPr>
              <a:t>ОБРАЗОВАНИЕ</a:t>
            </a:r>
            <a:endParaRPr lang="ru-RU" sz="1400" dirty="0">
              <a:solidFill>
                <a:srgbClr val="176F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43438" y="3038475"/>
            <a:ext cx="20716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176F60"/>
                </a:solidFill>
                <a:latin typeface="+mn-lt"/>
                <a:cs typeface="Arial" pitchFamily="34" charset="0"/>
              </a:rPr>
              <a:t>ПРОФЕССИОНАЛЬНОЕ ОБРАЗОВАНИЕ</a:t>
            </a:r>
            <a:endParaRPr lang="ru-RU" sz="1400" dirty="0">
              <a:solidFill>
                <a:srgbClr val="176F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7188" y="4824413"/>
            <a:ext cx="18573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176F60"/>
                </a:solidFill>
                <a:latin typeface="+mn-lt"/>
                <a:cs typeface="Arial" pitchFamily="34" charset="0"/>
              </a:rPr>
              <a:t>ДОПОЛНИТЕЛЬНОЕ ОБРАЗОВАНИЕ</a:t>
            </a:r>
            <a:endParaRPr lang="ru-RU" sz="1400" dirty="0">
              <a:solidFill>
                <a:srgbClr val="176F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51388" y="4824413"/>
            <a:ext cx="18573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ru-RU" sz="1200" b="1" dirty="0">
                <a:solidFill>
                  <a:srgbClr val="176F60"/>
                </a:solidFill>
                <a:latin typeface="+mn-lt"/>
                <a:cs typeface="Arial" pitchFamily="34" charset="0"/>
              </a:rPr>
              <a:t>ИНФОРМАЦИЯ </a:t>
            </a:r>
            <a:br>
              <a:rPr lang="ru-RU" sz="1200" b="1" dirty="0">
                <a:solidFill>
                  <a:srgbClr val="176F60"/>
                </a:solidFill>
                <a:latin typeface="+mn-lt"/>
                <a:cs typeface="Arial" pitchFamily="34" charset="0"/>
              </a:rPr>
            </a:br>
            <a:r>
              <a:rPr lang="ru-RU" sz="1200" b="1" dirty="0">
                <a:solidFill>
                  <a:srgbClr val="176F60"/>
                </a:solidFill>
                <a:latin typeface="+mn-lt"/>
                <a:cs typeface="Arial" pitchFamily="34" charset="0"/>
              </a:rPr>
              <a:t>О ЗДОРОВЬЕ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 cstate="print"/>
          <a:srcRect l="32706" t="32304" r="32663" b="14832"/>
          <a:stretch>
            <a:fillRect/>
          </a:stretch>
        </p:blipFill>
        <p:spPr bwMode="auto">
          <a:xfrm>
            <a:off x="7097415" y="5164038"/>
            <a:ext cx="642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71500" y="1785938"/>
            <a:ext cx="2357438" cy="1500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249363" y="2286000"/>
            <a:ext cx="1000125" cy="9286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14563" y="4000500"/>
            <a:ext cx="4500562" cy="150018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1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6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19113" y="116632"/>
            <a:ext cx="8104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Кто будет пользователями ГИС «Контингент», 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и как будет предоставляться доступ</a:t>
            </a:r>
          </a:p>
        </p:txBody>
      </p:sp>
      <p:sp>
        <p:nvSpPr>
          <p:cNvPr id="9228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747FA806-64FC-41E0-A91D-C055FD7E9316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16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9229" name="TextBox 13"/>
          <p:cNvSpPr txBox="1">
            <a:spLocks noChangeArrowheads="1"/>
          </p:cNvSpPr>
          <p:nvPr/>
        </p:nvSpPr>
        <p:spPr bwMode="auto">
          <a:xfrm>
            <a:off x="3924300" y="1808163"/>
            <a:ext cx="47283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/>
              <a:t>Департамент образования </a:t>
            </a:r>
            <a:br>
              <a:rPr lang="ru-RU" sz="2000" b="1" dirty="0"/>
            </a:br>
            <a:r>
              <a:rPr lang="ru-RU" sz="2000" b="1" dirty="0"/>
              <a:t>Вологодской области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Органы управления </a:t>
            </a:r>
            <a:r>
              <a:rPr lang="ru-RU" sz="2000" b="1" dirty="0" smtClean="0"/>
              <a:t>образованием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i="1" dirty="0"/>
              <a:t>(на основании соглашений)</a:t>
            </a:r>
          </a:p>
        </p:txBody>
      </p:sp>
      <p:sp>
        <p:nvSpPr>
          <p:cNvPr id="9230" name="TextBox 32"/>
          <p:cNvSpPr txBox="1">
            <a:spLocks noChangeArrowheads="1"/>
          </p:cNvSpPr>
          <p:nvPr/>
        </p:nvSpPr>
        <p:spPr bwMode="auto">
          <a:xfrm>
            <a:off x="642938" y="1928813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ПОЛЬЗОВАТЕЛИ</a:t>
            </a: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3143250" y="1785938"/>
            <a:ext cx="642937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2" name="TextBox 19"/>
          <p:cNvSpPr txBox="1">
            <a:spLocks noChangeArrowheads="1"/>
          </p:cNvSpPr>
          <p:nvPr/>
        </p:nvSpPr>
        <p:spPr bwMode="auto">
          <a:xfrm>
            <a:off x="2374900" y="4214813"/>
            <a:ext cx="41798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>
                <a:solidFill>
                  <a:srgbClr val="C00000"/>
                </a:solidFill>
              </a:rPr>
              <a:t>Образовательным организациям </a:t>
            </a:r>
            <a:br>
              <a:rPr lang="ru-RU" sz="2000">
                <a:solidFill>
                  <a:srgbClr val="C00000"/>
                </a:solidFill>
              </a:rPr>
            </a:br>
            <a:r>
              <a:rPr lang="ru-RU" sz="2000">
                <a:solidFill>
                  <a:srgbClr val="C00000"/>
                </a:solidFill>
              </a:rPr>
              <a:t>доступ предоставляться</a:t>
            </a:r>
            <a:br>
              <a:rPr lang="ru-RU" sz="2000">
                <a:solidFill>
                  <a:srgbClr val="C00000"/>
                </a:solidFill>
              </a:rPr>
            </a:br>
            <a:r>
              <a:rPr lang="ru-RU" sz="2400" b="1" i="1">
                <a:solidFill>
                  <a:srgbClr val="C00000"/>
                </a:solidFill>
              </a:rPr>
              <a:t>не будет!</a:t>
            </a:r>
            <a:endParaRPr lang="ru-RU" sz="2000" b="1" i="1">
              <a:solidFill>
                <a:srgbClr val="C0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3143250" y="2571750"/>
            <a:ext cx="642938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34" name="Picture 1" descr="D:\DESIGN\!_ФОТОБАНК\!_значки для презент\чел за компо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313" y="2357438"/>
            <a:ext cx="78581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357313" y="1500188"/>
            <a:ext cx="7072312" cy="1071562"/>
          </a:xfrm>
          <a:prstGeom prst="roundRect">
            <a:avLst/>
          </a:prstGeom>
          <a:solidFill>
            <a:srgbClr val="FEF1C2"/>
          </a:solidFill>
          <a:ln w="28575"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7313" y="3291259"/>
            <a:ext cx="7072312" cy="785813"/>
          </a:xfrm>
          <a:prstGeom prst="roundRect">
            <a:avLst/>
          </a:prstGeom>
          <a:solidFill>
            <a:srgbClr val="FEF1C2"/>
          </a:solidFill>
          <a:ln w="28575"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57313" y="4803428"/>
            <a:ext cx="7072312" cy="785812"/>
          </a:xfrm>
          <a:prstGeom prst="roundRect">
            <a:avLst/>
          </a:prstGeom>
          <a:solidFill>
            <a:srgbClr val="FEF1C2"/>
          </a:solidFill>
          <a:ln w="28575"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6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51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 Box 10"/>
          <p:cNvSpPr txBox="1">
            <a:spLocks noChangeArrowheads="1"/>
          </p:cNvSpPr>
          <p:nvPr/>
        </p:nvSpPr>
        <p:spPr bwMode="auto">
          <a:xfrm>
            <a:off x="519113" y="116632"/>
            <a:ext cx="8104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Какие будут приняты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нормативные правовые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акты 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и методические документы 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субъекте РФ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2082B0B6-29F0-469E-A0CD-77A5F48A5651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17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1643063" y="1500188"/>
            <a:ext cx="65722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Постановление Правительства Вологодской области  </a:t>
            </a:r>
            <a:br>
              <a:rPr lang="ru-RU" sz="2000" dirty="0"/>
            </a:br>
            <a:r>
              <a:rPr lang="ru-RU" sz="2000" dirty="0"/>
              <a:t>об утверждении Положения о ГИС «Контингент» Вологодской области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Акт о </a:t>
            </a:r>
            <a:r>
              <a:rPr lang="ru-RU" sz="2000" dirty="0"/>
              <a:t>вводе в промышленную эксплуатацию </a:t>
            </a:r>
            <a:br>
              <a:rPr lang="ru-RU" sz="2000" dirty="0"/>
            </a:br>
            <a:r>
              <a:rPr lang="ru-RU" sz="2000" dirty="0"/>
              <a:t>ГИС «Контингент»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Регламенты </a:t>
            </a:r>
            <a:r>
              <a:rPr lang="ru-RU" sz="2000" dirty="0"/>
              <a:t>межведомственного взаимодействия информационных систем</a:t>
            </a:r>
          </a:p>
        </p:txBody>
      </p:sp>
      <p:pic>
        <p:nvPicPr>
          <p:cNvPr id="10255" name="Picture 1" descr="D:\DESIGN\!_ФОТОБАНК\!_значки для презент\папка с доку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428750"/>
            <a:ext cx="708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" descr="D:\DESIGN\!_ФОТОБАНК\!_значки для презент\папка с доку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142034"/>
            <a:ext cx="708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" descr="D:\DESIGN\!_ФОТОБАНК\!_значки для презент\папка с доку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774853"/>
            <a:ext cx="708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28625" y="1643063"/>
            <a:ext cx="8286750" cy="3786187"/>
          </a:xfrm>
          <a:prstGeom prst="roundRect">
            <a:avLst>
              <a:gd name="adj" fmla="val 6962"/>
            </a:avLst>
          </a:prstGeom>
          <a:solidFill>
            <a:schemeClr val="bg1"/>
          </a:solidFill>
          <a:ln w="38100" cmpd="dbl"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1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6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376684" y="171450"/>
            <a:ext cx="844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ahoma" pitchFamily="34" charset="0"/>
              </a:rPr>
              <a:t>Меры информационной безопасности, которые </a:t>
            </a:r>
            <a:r>
              <a:rPr lang="ru-RU" b="1" dirty="0" smtClean="0">
                <a:latin typeface="Tahoma" pitchFamily="34" charset="0"/>
              </a:rPr>
              <a:t>будут применяться к </a:t>
            </a:r>
            <a:r>
              <a:rPr lang="ru-RU" b="1" dirty="0">
                <a:latin typeface="Tahoma" pitchFamily="34" charset="0"/>
              </a:rPr>
              <a:t>организации функционирования ГИС «Контингент»</a:t>
            </a: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2F11A6BA-1E83-4A31-A9D1-A4D24A804230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18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1475656" y="2214563"/>
            <a:ext cx="4658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Защищенные каналы связи</a:t>
            </a:r>
            <a:endParaRPr lang="ru-RU" sz="2400" dirty="0"/>
          </a:p>
        </p:txBody>
      </p:sp>
      <p:pic>
        <p:nvPicPr>
          <p:cNvPr id="12301" name="Picture 2" descr="D:\DESIGN\!_ФОТОБАНК\!_значки для презент\7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2071688"/>
            <a:ext cx="81756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" descr="D:\DESIGN\!_ФОТОБАНК\!_значки для презент\7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062288"/>
            <a:ext cx="81756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" descr="D:\DESIGN\!_ФОТОБАНК\!_значки для презент\7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4133850"/>
            <a:ext cx="8175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 Box 10"/>
          <p:cNvSpPr txBox="1">
            <a:spLocks noChangeArrowheads="1"/>
          </p:cNvSpPr>
          <p:nvPr/>
        </p:nvSpPr>
        <p:spPr bwMode="auto">
          <a:xfrm>
            <a:off x="1475656" y="3027363"/>
            <a:ext cx="4643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Размещение серверов </a:t>
            </a:r>
            <a:br>
              <a:rPr lang="ru-RU" sz="2400"/>
            </a:br>
            <a:r>
              <a:rPr lang="ru-RU" sz="2400"/>
              <a:t>на территории РФ (г. Вологда)</a:t>
            </a:r>
          </a:p>
        </p:txBody>
      </p:sp>
      <p:sp>
        <p:nvSpPr>
          <p:cNvPr id="12305" name="Text Box 10"/>
          <p:cNvSpPr txBox="1">
            <a:spLocks noChangeArrowheads="1"/>
          </p:cNvSpPr>
          <p:nvPr/>
        </p:nvSpPr>
        <p:spPr bwMode="auto">
          <a:xfrm>
            <a:off x="1475656" y="4252913"/>
            <a:ext cx="657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Запрет трансграничной передачи </a:t>
            </a:r>
            <a:r>
              <a:rPr lang="ru-RU" sz="2400" dirty="0"/>
              <a:t>данных</a:t>
            </a:r>
          </a:p>
        </p:txBody>
      </p:sp>
      <p:pic>
        <p:nvPicPr>
          <p:cNvPr id="12306" name="Picture 1" descr="D:\DESIGN\!_ФОТОБАНК\!_значки для презент\6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2878138"/>
            <a:ext cx="107156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3" descr="D:\DESIGN\!_КЛИПарт\Иконки\Shadow icons\lock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928813"/>
            <a:ext cx="96678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4" descr="D:\DESIGN\!_КЛИПарт\Иконки\Shadow icons\server_client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3456" y="38576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714375" y="1214438"/>
            <a:ext cx="7715250" cy="4857750"/>
          </a:xfrm>
          <a:prstGeom prst="roundRect">
            <a:avLst>
              <a:gd name="adj" fmla="val 5541"/>
            </a:avLst>
          </a:prstGeom>
          <a:solidFill>
            <a:schemeClr val="bg1"/>
          </a:solidFill>
          <a:ln w="38100" cmpd="dbl"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5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20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519113" y="344488"/>
            <a:ext cx="8104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Модель организации функционирования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ГИС «Контингент»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9C0CBB82-223B-4007-9862-8E12060BFE79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19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8625" y="1571625"/>
            <a:ext cx="642938" cy="64293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1</a:t>
            </a:r>
            <a:endParaRPr lang="ru-RU" sz="3200" b="1" dirty="0"/>
          </a:p>
        </p:txBody>
      </p:sp>
      <p:sp>
        <p:nvSpPr>
          <p:cNvPr id="17" name="Овал 16"/>
          <p:cNvSpPr/>
          <p:nvPr/>
        </p:nvSpPr>
        <p:spPr>
          <a:xfrm>
            <a:off x="428625" y="2714625"/>
            <a:ext cx="642938" cy="642938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2</a:t>
            </a:r>
            <a:endParaRPr lang="ru-RU" sz="3200" b="1" dirty="0"/>
          </a:p>
        </p:txBody>
      </p:sp>
      <p:sp>
        <p:nvSpPr>
          <p:cNvPr id="18" name="Овал 17"/>
          <p:cNvSpPr/>
          <p:nvPr/>
        </p:nvSpPr>
        <p:spPr>
          <a:xfrm>
            <a:off x="428625" y="3571875"/>
            <a:ext cx="642938" cy="642938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3</a:t>
            </a:r>
            <a:endParaRPr lang="ru-RU" sz="3200" b="1" dirty="0"/>
          </a:p>
        </p:txBody>
      </p:sp>
      <p:sp>
        <p:nvSpPr>
          <p:cNvPr id="13326" name="TextBox 12"/>
          <p:cNvSpPr txBox="1">
            <a:spLocks noChangeArrowheads="1"/>
          </p:cNvSpPr>
          <p:nvPr/>
        </p:nvSpPr>
        <p:spPr bwMode="auto">
          <a:xfrm>
            <a:off x="1285875" y="1573213"/>
            <a:ext cx="70723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/>
              <a:t>Реальные сведения об организациях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Обезличенные персональные данные </a:t>
            </a:r>
            <a:r>
              <a:rPr lang="ru-RU" sz="2000" dirty="0"/>
              <a:t>об обучающихся</a:t>
            </a:r>
          </a:p>
        </p:txBody>
      </p:sp>
      <p:sp>
        <p:nvSpPr>
          <p:cNvPr id="13327" name="TextBox 13"/>
          <p:cNvSpPr txBox="1">
            <a:spLocks noChangeArrowheads="1"/>
          </p:cNvSpPr>
          <p:nvPr/>
        </p:nvSpPr>
        <p:spPr bwMode="auto">
          <a:xfrm>
            <a:off x="1285875" y="2786063"/>
            <a:ext cx="7072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/>
              <a:t>Аттестация ГИС «Контингент»</a:t>
            </a:r>
          </a:p>
        </p:txBody>
      </p:sp>
      <p:sp>
        <p:nvSpPr>
          <p:cNvPr id="13328" name="TextBox 14"/>
          <p:cNvSpPr txBox="1">
            <a:spLocks noChangeArrowheads="1"/>
          </p:cNvSpPr>
          <p:nvPr/>
        </p:nvSpPr>
        <p:spPr bwMode="auto">
          <a:xfrm>
            <a:off x="1285875" y="3357563"/>
            <a:ext cx="7072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/>
              <a:t>Внесение изменений </a:t>
            </a:r>
            <a:r>
              <a:rPr lang="ru-RU" sz="2000" dirty="0"/>
              <a:t>в федеральный закон №273-ФЗ </a:t>
            </a:r>
            <a:br>
              <a:rPr lang="ru-RU" sz="2000" dirty="0"/>
            </a:br>
            <a:r>
              <a:rPr lang="ru-RU" sz="2000" dirty="0"/>
              <a:t>«Об образовании в РФ», в части обработки персональных данных обучающихся без согласия родителей (законных представителей)</a:t>
            </a:r>
          </a:p>
        </p:txBody>
      </p:sp>
      <p:sp>
        <p:nvSpPr>
          <p:cNvPr id="19" name="Овал 18"/>
          <p:cNvSpPr/>
          <p:nvPr/>
        </p:nvSpPr>
        <p:spPr>
          <a:xfrm>
            <a:off x="428625" y="5000625"/>
            <a:ext cx="642938" cy="642938"/>
          </a:xfrm>
          <a:prstGeom prst="ellipse">
            <a:avLst/>
          </a:prstGeom>
          <a:solidFill>
            <a:srgbClr val="3F97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4</a:t>
            </a:r>
            <a:endParaRPr lang="ru-RU" sz="3200" b="1" dirty="0"/>
          </a:p>
        </p:txBody>
      </p:sp>
      <p:sp>
        <p:nvSpPr>
          <p:cNvPr id="13330" name="TextBox 19"/>
          <p:cNvSpPr txBox="1">
            <a:spLocks noChangeArrowheads="1"/>
          </p:cNvSpPr>
          <p:nvPr/>
        </p:nvSpPr>
        <p:spPr bwMode="auto">
          <a:xfrm>
            <a:off x="1285875" y="5143500"/>
            <a:ext cx="528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/>
              <a:t>Начало промышленной эксплуатации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7748910" y="1844824"/>
            <a:ext cx="1071562" cy="3143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7188" y="1857375"/>
            <a:ext cx="1071562" cy="3143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065934" y="1857375"/>
            <a:ext cx="1071562" cy="3143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865563" y="1857375"/>
            <a:ext cx="1000125" cy="3143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42875" y="2286000"/>
            <a:ext cx="1500188" cy="6429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42875" y="3085504"/>
            <a:ext cx="1500188" cy="6429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851621" y="2286000"/>
            <a:ext cx="1500188" cy="6429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651250" y="2286000"/>
            <a:ext cx="1500188" cy="6429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851621" y="3938190"/>
            <a:ext cx="1500188" cy="642938"/>
          </a:xfrm>
          <a:prstGeom prst="roundRect">
            <a:avLst/>
          </a:prstGeom>
          <a:solidFill>
            <a:srgbClr val="CEA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722938" y="1857375"/>
            <a:ext cx="1071562" cy="3143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572375" y="2214563"/>
            <a:ext cx="1428750" cy="7143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572375" y="3214688"/>
            <a:ext cx="1428750" cy="7143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42875" y="1357313"/>
            <a:ext cx="1500188" cy="714375"/>
          </a:xfrm>
          <a:prstGeom prst="round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90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95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6" name="Text Box 10"/>
          <p:cNvSpPr txBox="1">
            <a:spLocks noChangeArrowheads="1"/>
          </p:cNvSpPr>
          <p:nvPr/>
        </p:nvSpPr>
        <p:spPr bwMode="auto">
          <a:xfrm>
            <a:off x="519113" y="171450"/>
            <a:ext cx="810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ahoma" pitchFamily="34" charset="0"/>
              </a:rPr>
              <a:t>Обзор текущего состояния информационных систем в сфере образования, где учитывается </a:t>
            </a:r>
            <a:r>
              <a:rPr lang="ru-RU" b="1" dirty="0" smtClean="0">
                <a:latin typeface="Tahoma" pitchFamily="34" charset="0"/>
              </a:rPr>
              <a:t>контингент обучающихся</a:t>
            </a:r>
            <a:endParaRPr lang="ru-RU" b="1" dirty="0">
              <a:latin typeface="Tahoma" pitchFamily="34" charset="0"/>
            </a:endParaRPr>
          </a:p>
        </p:txBody>
      </p:sp>
      <p:sp>
        <p:nvSpPr>
          <p:cNvPr id="3097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46CAA431-F407-4076-ABDC-FB8271019C15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2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3098" name="TextBox 32"/>
          <p:cNvSpPr txBox="1">
            <a:spLocks noChangeArrowheads="1"/>
          </p:cNvSpPr>
          <p:nvPr/>
        </p:nvSpPr>
        <p:spPr bwMode="auto">
          <a:xfrm>
            <a:off x="173286" y="1412776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Дошкольное </a:t>
            </a:r>
          </a:p>
          <a:p>
            <a:pPr algn="ctr"/>
            <a:r>
              <a:rPr lang="ru-RU" sz="1200" b="1" dirty="0" smtClean="0"/>
              <a:t>образование</a:t>
            </a:r>
            <a:endParaRPr lang="ru-RU" sz="1200" b="1" dirty="0"/>
          </a:p>
        </p:txBody>
      </p:sp>
      <p:sp>
        <p:nvSpPr>
          <p:cNvPr id="3102" name="Text Box 9"/>
          <p:cNvSpPr txBox="1">
            <a:spLocks noChangeArrowheads="1"/>
          </p:cNvSpPr>
          <p:nvPr/>
        </p:nvSpPr>
        <p:spPr bwMode="auto">
          <a:xfrm>
            <a:off x="-36512" y="2357438"/>
            <a:ext cx="18573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300" b="1" dirty="0"/>
              <a:t>ГИС </a:t>
            </a:r>
            <a:endParaRPr lang="ru-RU" sz="1300" b="1" dirty="0" smtClean="0"/>
          </a:p>
          <a:p>
            <a:pPr algn="ctr">
              <a:spcBef>
                <a:spcPts val="0"/>
              </a:spcBef>
            </a:pPr>
            <a:r>
              <a:rPr lang="ru-RU" sz="1300" b="1" dirty="0" smtClean="0"/>
              <a:t>«</a:t>
            </a:r>
            <a:r>
              <a:rPr lang="ru-RU" sz="1300" b="1" dirty="0"/>
              <a:t>Образование»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93663" y="3156942"/>
            <a:ext cx="1598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/>
              <a:t>АИС «Е-Услуги. </a:t>
            </a:r>
            <a:br>
              <a:rPr lang="ru-RU" sz="1400" b="1"/>
            </a:br>
            <a:r>
              <a:rPr lang="ru-RU" sz="1400" b="1"/>
              <a:t>Образование»</a:t>
            </a:r>
          </a:p>
        </p:txBody>
      </p:sp>
      <p:sp>
        <p:nvSpPr>
          <p:cNvPr id="3108" name="TextBox 47"/>
          <p:cNvSpPr txBox="1">
            <a:spLocks noChangeArrowheads="1"/>
          </p:cNvSpPr>
          <p:nvPr/>
        </p:nvSpPr>
        <p:spPr bwMode="auto">
          <a:xfrm>
            <a:off x="7972425" y="2357438"/>
            <a:ext cx="630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ЕГЭ</a:t>
            </a:r>
          </a:p>
        </p:txBody>
      </p:sp>
      <p:sp>
        <p:nvSpPr>
          <p:cNvPr id="3109" name="TextBox 48"/>
          <p:cNvSpPr txBox="1">
            <a:spLocks noChangeArrowheads="1"/>
          </p:cNvSpPr>
          <p:nvPr/>
        </p:nvSpPr>
        <p:spPr bwMode="auto">
          <a:xfrm>
            <a:off x="7686675" y="3416300"/>
            <a:ext cx="1200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РИС ГИА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508625" y="2286000"/>
            <a:ext cx="1500188" cy="64293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11" name="Text Box 9"/>
          <p:cNvSpPr txBox="1">
            <a:spLocks noChangeArrowheads="1"/>
          </p:cNvSpPr>
          <p:nvPr/>
        </p:nvSpPr>
        <p:spPr bwMode="auto">
          <a:xfrm>
            <a:off x="5508625" y="2478088"/>
            <a:ext cx="150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Аверс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428875" y="5476875"/>
            <a:ext cx="647700" cy="2873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428875" y="5884863"/>
            <a:ext cx="647700" cy="2873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428875" y="6297613"/>
            <a:ext cx="647700" cy="287337"/>
          </a:xfrm>
          <a:prstGeom prst="roundRect">
            <a:avLst/>
          </a:prstGeom>
          <a:solidFill>
            <a:srgbClr val="CEA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17" name="TextBox 33"/>
          <p:cNvSpPr txBox="1">
            <a:spLocks noChangeArrowheads="1"/>
          </p:cNvSpPr>
          <p:nvPr/>
        </p:nvSpPr>
        <p:spPr bwMode="auto">
          <a:xfrm>
            <a:off x="3286125" y="5405438"/>
            <a:ext cx="2727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Региональный  уровень</a:t>
            </a:r>
          </a:p>
        </p:txBody>
      </p:sp>
      <p:sp>
        <p:nvSpPr>
          <p:cNvPr id="3118" name="TextBox 33"/>
          <p:cNvSpPr txBox="1">
            <a:spLocks noChangeArrowheads="1"/>
          </p:cNvSpPr>
          <p:nvPr/>
        </p:nvSpPr>
        <p:spPr bwMode="auto">
          <a:xfrm>
            <a:off x="3286125" y="5824538"/>
            <a:ext cx="2936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Муниципальный  уровень</a:t>
            </a:r>
          </a:p>
        </p:txBody>
      </p:sp>
      <p:sp>
        <p:nvSpPr>
          <p:cNvPr id="3119" name="TextBox 33"/>
          <p:cNvSpPr txBox="1">
            <a:spLocks noChangeArrowheads="1"/>
          </p:cNvSpPr>
          <p:nvPr/>
        </p:nvSpPr>
        <p:spPr bwMode="auto">
          <a:xfrm>
            <a:off x="3286125" y="6215063"/>
            <a:ext cx="439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Уровень образовательной организации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835696" y="1340768"/>
            <a:ext cx="1500188" cy="714375"/>
          </a:xfrm>
          <a:prstGeom prst="round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TextBox 32"/>
          <p:cNvSpPr txBox="1">
            <a:spLocks noChangeArrowheads="1"/>
          </p:cNvSpPr>
          <p:nvPr/>
        </p:nvSpPr>
        <p:spPr bwMode="auto">
          <a:xfrm>
            <a:off x="1866107" y="1412776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Общее </a:t>
            </a:r>
          </a:p>
          <a:p>
            <a:pPr algn="ctr"/>
            <a:r>
              <a:rPr lang="ru-RU" sz="1200" b="1" dirty="0" smtClean="0"/>
              <a:t>образование</a:t>
            </a:r>
            <a:endParaRPr lang="ru-RU" sz="12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491880" y="1340768"/>
            <a:ext cx="1800200" cy="714375"/>
          </a:xfrm>
          <a:prstGeom prst="round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TextBox 32"/>
          <p:cNvSpPr txBox="1">
            <a:spLocks noChangeArrowheads="1"/>
          </p:cNvSpPr>
          <p:nvPr/>
        </p:nvSpPr>
        <p:spPr bwMode="auto">
          <a:xfrm>
            <a:off x="3491880" y="1340768"/>
            <a:ext cx="1800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Среднее </a:t>
            </a:r>
          </a:p>
          <a:p>
            <a:pPr algn="ctr"/>
            <a:r>
              <a:rPr lang="ru-RU" sz="1200" b="1" dirty="0" smtClean="0"/>
              <a:t>профессиональное </a:t>
            </a:r>
          </a:p>
          <a:p>
            <a:pPr algn="ctr"/>
            <a:r>
              <a:rPr lang="ru-RU" sz="1200" b="1" dirty="0" smtClean="0"/>
              <a:t>образование</a:t>
            </a:r>
            <a:endParaRPr lang="ru-RU" sz="12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520084" y="1340768"/>
            <a:ext cx="1500188" cy="714375"/>
          </a:xfrm>
          <a:prstGeom prst="round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TextBox 32"/>
          <p:cNvSpPr txBox="1">
            <a:spLocks noChangeArrowheads="1"/>
          </p:cNvSpPr>
          <p:nvPr/>
        </p:nvSpPr>
        <p:spPr bwMode="auto">
          <a:xfrm>
            <a:off x="5508104" y="1455167"/>
            <a:ext cx="1554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Дополнительное </a:t>
            </a:r>
          </a:p>
          <a:p>
            <a:pPr algn="ctr"/>
            <a:r>
              <a:rPr lang="ru-RU" sz="1200" b="1" dirty="0" smtClean="0"/>
              <a:t>образование</a:t>
            </a:r>
            <a:endParaRPr lang="ru-RU" sz="1200" b="1" dirty="0"/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1634505" y="2348880"/>
            <a:ext cx="18573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300" b="1" dirty="0"/>
              <a:t>ГИС </a:t>
            </a:r>
            <a:endParaRPr lang="ru-RU" sz="1300" b="1" dirty="0" smtClean="0"/>
          </a:p>
          <a:p>
            <a:pPr algn="ctr">
              <a:spcBef>
                <a:spcPts val="0"/>
              </a:spcBef>
            </a:pPr>
            <a:r>
              <a:rPr lang="ru-RU" sz="1300" b="1" dirty="0" smtClean="0"/>
              <a:t>«</a:t>
            </a:r>
            <a:r>
              <a:rPr lang="ru-RU" sz="1300" b="1" dirty="0"/>
              <a:t>Образование»</a:t>
            </a: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3434705" y="2348880"/>
            <a:ext cx="18573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300" b="1" dirty="0"/>
              <a:t>ГИС </a:t>
            </a:r>
            <a:endParaRPr lang="ru-RU" sz="1300" b="1" dirty="0" smtClean="0"/>
          </a:p>
          <a:p>
            <a:pPr algn="ctr">
              <a:spcBef>
                <a:spcPts val="0"/>
              </a:spcBef>
            </a:pPr>
            <a:r>
              <a:rPr lang="ru-RU" sz="1300" b="1" dirty="0" smtClean="0"/>
              <a:t>«</a:t>
            </a:r>
            <a:r>
              <a:rPr lang="ru-RU" sz="1300" b="1" dirty="0"/>
              <a:t>Образование»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236296" y="1340768"/>
            <a:ext cx="1907704" cy="714375"/>
          </a:xfrm>
          <a:prstGeom prst="roundRect">
            <a:avLst/>
          </a:prstGeom>
          <a:solidFill>
            <a:srgbClr val="00B0F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TextBox 32"/>
          <p:cNvSpPr txBox="1">
            <a:spLocks noChangeArrowheads="1"/>
          </p:cNvSpPr>
          <p:nvPr/>
        </p:nvSpPr>
        <p:spPr bwMode="auto">
          <a:xfrm>
            <a:off x="7164288" y="1412776"/>
            <a:ext cx="1979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Специализированные ИС</a:t>
            </a:r>
            <a:endParaRPr lang="ru-RU" sz="1200" b="1" dirty="0"/>
          </a:p>
        </p:txBody>
      </p:sp>
      <p:sp>
        <p:nvSpPr>
          <p:cNvPr id="73" name="Oval 33"/>
          <p:cNvSpPr>
            <a:spLocks noChangeArrowheads="1"/>
          </p:cNvSpPr>
          <p:nvPr/>
        </p:nvSpPr>
        <p:spPr bwMode="auto">
          <a:xfrm>
            <a:off x="2123728" y="3794869"/>
            <a:ext cx="936625" cy="863600"/>
          </a:xfrm>
          <a:prstGeom prst="ellipse">
            <a:avLst/>
          </a:prstGeom>
          <a:solidFill>
            <a:srgbClr val="FF66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2263428" y="3718669"/>
            <a:ext cx="649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07504" y="3933056"/>
            <a:ext cx="1500188" cy="642938"/>
          </a:xfrm>
          <a:prstGeom prst="roundRect">
            <a:avLst/>
          </a:prstGeom>
          <a:solidFill>
            <a:srgbClr val="CEA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508104" y="3938190"/>
            <a:ext cx="1500188" cy="642938"/>
          </a:xfrm>
          <a:prstGeom prst="roundRect">
            <a:avLst/>
          </a:prstGeom>
          <a:solidFill>
            <a:srgbClr val="CEA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Oval 33"/>
          <p:cNvSpPr>
            <a:spLocks noChangeArrowheads="1"/>
          </p:cNvSpPr>
          <p:nvPr/>
        </p:nvSpPr>
        <p:spPr bwMode="auto">
          <a:xfrm>
            <a:off x="5796136" y="3794869"/>
            <a:ext cx="936625" cy="863600"/>
          </a:xfrm>
          <a:prstGeom prst="ellipse">
            <a:avLst/>
          </a:prstGeom>
          <a:solidFill>
            <a:srgbClr val="FF66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Text Box 34"/>
          <p:cNvSpPr txBox="1">
            <a:spLocks noChangeArrowheads="1"/>
          </p:cNvSpPr>
          <p:nvPr/>
        </p:nvSpPr>
        <p:spPr bwMode="auto">
          <a:xfrm>
            <a:off x="5935836" y="3718669"/>
            <a:ext cx="649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9" name="Oval 33"/>
          <p:cNvSpPr>
            <a:spLocks noChangeArrowheads="1"/>
          </p:cNvSpPr>
          <p:nvPr/>
        </p:nvSpPr>
        <p:spPr bwMode="auto">
          <a:xfrm>
            <a:off x="395536" y="3794869"/>
            <a:ext cx="936625" cy="863600"/>
          </a:xfrm>
          <a:prstGeom prst="ellipse">
            <a:avLst/>
          </a:prstGeom>
          <a:solidFill>
            <a:srgbClr val="FF66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Text Box 34"/>
          <p:cNvSpPr txBox="1">
            <a:spLocks noChangeArrowheads="1"/>
          </p:cNvSpPr>
          <p:nvPr/>
        </p:nvSpPr>
        <p:spPr bwMode="auto">
          <a:xfrm>
            <a:off x="535236" y="3718669"/>
            <a:ext cx="649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9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519113" y="168275"/>
            <a:ext cx="8104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Научно-практическая конференция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EF1A452E-E0F1-4F6E-A881-F51BE7868F21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20</a:t>
            </a:fld>
            <a:endParaRPr lang="ru-RU" sz="1200" b="1">
              <a:solidFill>
                <a:srgbClr val="BFAF5D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7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519113" y="142875"/>
            <a:ext cx="810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ahoma" pitchFamily="34" charset="0"/>
              </a:rPr>
              <a:t>Обязательный пакет документов в </a:t>
            </a:r>
            <a:r>
              <a:rPr lang="ru-RU" b="1" dirty="0" smtClean="0">
                <a:latin typeface="Tahoma" pitchFamily="34" charset="0"/>
              </a:rPr>
              <a:t>образовательных организациях </a:t>
            </a:r>
            <a:r>
              <a:rPr lang="ru-RU" b="1" dirty="0">
                <a:latin typeface="Tahoma" pitchFamily="34" charset="0"/>
              </a:rPr>
              <a:t>и </a:t>
            </a:r>
            <a:r>
              <a:rPr lang="ru-RU" b="1" dirty="0" smtClean="0">
                <a:latin typeface="Tahoma" pitchFamily="34" charset="0"/>
              </a:rPr>
              <a:t>управлениях </a:t>
            </a:r>
            <a:r>
              <a:rPr lang="ru-RU" b="1" dirty="0">
                <a:latin typeface="Tahoma" pitchFamily="34" charset="0"/>
              </a:rPr>
              <a:t>образования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9105CFED-7087-45D5-B3D0-28721D6C4CAB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21</a:t>
            </a:fld>
            <a:endParaRPr lang="ru-RU" sz="1200" b="1">
              <a:solidFill>
                <a:srgbClr val="BFAF5D"/>
              </a:solidFill>
            </a:endParaRPr>
          </a:p>
        </p:txBody>
      </p:sp>
      <p:pic>
        <p:nvPicPr>
          <p:cNvPr id="10250" name="Picture 26" descr="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143000"/>
            <a:ext cx="72707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5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519113" y="344488"/>
            <a:ext cx="810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Организация защищенных соединений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97089415-8C7C-4659-8A66-59FC5903A024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22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287338" y="1350963"/>
            <a:ext cx="3527425" cy="3500437"/>
          </a:xfrm>
          <a:prstGeom prst="roundRect">
            <a:avLst>
              <a:gd name="adj" fmla="val 8986"/>
            </a:avLst>
          </a:prstGeom>
          <a:solidFill>
            <a:srgbClr val="FFFFFF"/>
          </a:solidFill>
          <a:ln w="57150">
            <a:solidFill>
              <a:srgbClr val="FDE795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74675" y="1638300"/>
            <a:ext cx="2952750" cy="13414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CC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171700" algn="l"/>
                <a:tab pos="2895600" algn="l"/>
              </a:tabLst>
            </a:pPr>
            <a:r>
              <a:rPr lang="ru-RU" sz="1600">
                <a:solidFill>
                  <a:srgbClr val="000000"/>
                </a:solidFill>
              </a:rPr>
              <a:t>БУ СО ВО «Центр</a:t>
            </a:r>
          </a:p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171700" algn="l"/>
                <a:tab pos="2895600" algn="l"/>
              </a:tabLst>
            </a:pPr>
            <a:r>
              <a:rPr lang="ru-RU" sz="1600">
                <a:solidFill>
                  <a:srgbClr val="000000"/>
                </a:solidFill>
              </a:rPr>
              <a:t>информатизации</a:t>
            </a:r>
          </a:p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171700" algn="l"/>
                <a:tab pos="2895600" algn="l"/>
              </a:tabLst>
            </a:pPr>
            <a:r>
              <a:rPr lang="ru-RU" sz="1600">
                <a:solidFill>
                  <a:srgbClr val="000000"/>
                </a:solidFill>
              </a:rPr>
              <a:t>и оценки качества </a:t>
            </a:r>
          </a:p>
          <a:p>
            <a:pPr algn="ctr"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171700" algn="l"/>
                <a:tab pos="2895600" algn="l"/>
              </a:tabLst>
            </a:pPr>
            <a:r>
              <a:rPr lang="ru-RU" sz="1600">
                <a:solidFill>
                  <a:srgbClr val="000000"/>
                </a:solidFill>
              </a:rPr>
              <a:t>образования»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347788" y="1468438"/>
            <a:ext cx="1368425" cy="333375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ru-RU" sz="1600" b="1">
                <a:solidFill>
                  <a:srgbClr val="CC0000"/>
                </a:solidFill>
              </a:rPr>
              <a:t>ОПЕРАТОР</a:t>
            </a:r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122613"/>
            <a:ext cx="711200" cy="136842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5675" y="3122613"/>
            <a:ext cx="711200" cy="136842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sp>
        <p:nvSpPr>
          <p:cNvPr id="12303" name="AutoShape 17"/>
          <p:cNvSpPr>
            <a:spLocks noChangeArrowheads="1"/>
          </p:cNvSpPr>
          <p:nvPr/>
        </p:nvSpPr>
        <p:spPr bwMode="auto">
          <a:xfrm>
            <a:off x="5472113" y="1350963"/>
            <a:ext cx="3527425" cy="3500437"/>
          </a:xfrm>
          <a:prstGeom prst="roundRect">
            <a:avLst>
              <a:gd name="adj" fmla="val 8060"/>
            </a:avLst>
          </a:prstGeom>
          <a:solidFill>
            <a:srgbClr val="FFFFFF"/>
          </a:solidFill>
          <a:ln w="57150">
            <a:solidFill>
              <a:srgbClr val="FDE795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4" name="AutoShape 18"/>
          <p:cNvSpPr>
            <a:spLocks noChangeArrowheads="1"/>
          </p:cNvSpPr>
          <p:nvPr/>
        </p:nvSpPr>
        <p:spPr bwMode="auto">
          <a:xfrm>
            <a:off x="5937250" y="1684338"/>
            <a:ext cx="2665413" cy="790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176F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5" name="Rectangle 19"/>
          <p:cNvSpPr>
            <a:spLocks noChangeArrowheads="1"/>
          </p:cNvSpPr>
          <p:nvPr/>
        </p:nvSpPr>
        <p:spPr bwMode="auto">
          <a:xfrm>
            <a:off x="6221413" y="1816100"/>
            <a:ext cx="2087562" cy="522288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ru-RU" sz="1400" b="1"/>
              <a:t>УЧАСТНИК</a:t>
            </a:r>
            <a:br>
              <a:rPr lang="ru-RU" sz="1400" b="1"/>
            </a:br>
            <a:r>
              <a:rPr lang="ru-RU" sz="1400" b="1"/>
              <a:t>ВЗАИМОДЕЙСТВИЯ</a:t>
            </a: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5940425" y="2692400"/>
            <a:ext cx="2665413" cy="790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176F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6224588" y="2824163"/>
            <a:ext cx="2087562" cy="522287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ru-RU" sz="1400" b="1"/>
              <a:t>УЧАСТНИК</a:t>
            </a:r>
            <a:br>
              <a:rPr lang="ru-RU" sz="1400" b="1"/>
            </a:br>
            <a:r>
              <a:rPr lang="ru-RU" sz="1400" b="1"/>
              <a:t>ВЗАИМОДЕЙСТВИЯ</a:t>
            </a:r>
          </a:p>
        </p:txBody>
      </p:sp>
      <p:sp>
        <p:nvSpPr>
          <p:cNvPr id="12308" name="AutoShape 18"/>
          <p:cNvSpPr>
            <a:spLocks noChangeArrowheads="1"/>
          </p:cNvSpPr>
          <p:nvPr/>
        </p:nvSpPr>
        <p:spPr bwMode="auto">
          <a:xfrm>
            <a:off x="5940425" y="3700463"/>
            <a:ext cx="2665413" cy="790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176F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Rectangle 19"/>
          <p:cNvSpPr>
            <a:spLocks noChangeArrowheads="1"/>
          </p:cNvSpPr>
          <p:nvPr/>
        </p:nvSpPr>
        <p:spPr bwMode="auto">
          <a:xfrm>
            <a:off x="6224588" y="3832225"/>
            <a:ext cx="2087562" cy="522288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ru-RU" sz="1400" b="1"/>
              <a:t>УЧАСТНИК</a:t>
            </a:r>
            <a:br>
              <a:rPr lang="ru-RU" sz="1400" b="1"/>
            </a:br>
            <a:r>
              <a:rPr lang="ru-RU" sz="1400" b="1"/>
              <a:t>ВЗАИМОДЕЙСТВИЯ</a:t>
            </a:r>
          </a:p>
        </p:txBody>
      </p:sp>
      <p:pic>
        <p:nvPicPr>
          <p:cNvPr id="12310" name="Рисунок 27" descr="3images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2763838"/>
            <a:ext cx="158432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1" name="Прямоугольник 28"/>
          <p:cNvSpPr>
            <a:spLocks noChangeArrowheads="1"/>
          </p:cNvSpPr>
          <p:nvPr/>
        </p:nvSpPr>
        <p:spPr bwMode="auto">
          <a:xfrm>
            <a:off x="179388" y="5068888"/>
            <a:ext cx="8713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76F60"/>
                </a:solidFill>
              </a:rPr>
              <a:t>Доступ к системе посредством web-интерфейса осуществляется </a:t>
            </a:r>
            <a:br>
              <a:rPr lang="ru-RU" b="1">
                <a:solidFill>
                  <a:srgbClr val="176F60"/>
                </a:solidFill>
              </a:rPr>
            </a:br>
            <a:r>
              <a:rPr lang="ru-RU" b="1">
                <a:solidFill>
                  <a:srgbClr val="176F60"/>
                </a:solidFill>
              </a:rPr>
              <a:t>с помощью SSL  сертификатов и защищенного протокола HTTPS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9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519113" y="153988"/>
            <a:ext cx="8104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Операторы информационных систем «Электронный дневник» </a:t>
            </a:r>
            <a:br>
              <a:rPr lang="ru-RU" b="1">
                <a:latin typeface="Tahoma" pitchFamily="34" charset="0"/>
              </a:rPr>
            </a:br>
            <a:r>
              <a:rPr lang="ru-RU" b="1">
                <a:latin typeface="Tahoma" pitchFamily="34" charset="0"/>
              </a:rPr>
              <a:t>на территории Вологодской области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0550D957-3374-46AC-8242-18C05616FB42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3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13322" name="AutoShape 3"/>
          <p:cNvSpPr>
            <a:spLocks noChangeArrowheads="1"/>
          </p:cNvSpPr>
          <p:nvPr/>
        </p:nvSpPr>
        <p:spPr bwMode="auto">
          <a:xfrm>
            <a:off x="987425" y="3087688"/>
            <a:ext cx="2592388" cy="720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AutoShape 4"/>
          <p:cNvSpPr>
            <a:spLocks noChangeArrowheads="1"/>
          </p:cNvSpPr>
          <p:nvPr/>
        </p:nvSpPr>
        <p:spPr bwMode="auto">
          <a:xfrm>
            <a:off x="339725" y="2727325"/>
            <a:ext cx="3887788" cy="720725"/>
          </a:xfrm>
          <a:prstGeom prst="roundRect">
            <a:avLst>
              <a:gd name="adj" fmla="val 16667"/>
            </a:avLst>
          </a:prstGeom>
          <a:solidFill>
            <a:srgbClr val="FEF1C2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AutoShape 6"/>
          <p:cNvSpPr>
            <a:spLocks noChangeArrowheads="1"/>
          </p:cNvSpPr>
          <p:nvPr/>
        </p:nvSpPr>
        <p:spPr bwMode="auto">
          <a:xfrm>
            <a:off x="987425" y="4379913"/>
            <a:ext cx="2592388" cy="720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7"/>
          <p:cNvSpPr>
            <a:spLocks noChangeArrowheads="1"/>
          </p:cNvSpPr>
          <p:nvPr/>
        </p:nvSpPr>
        <p:spPr bwMode="auto">
          <a:xfrm>
            <a:off x="339725" y="4019550"/>
            <a:ext cx="3887788" cy="720725"/>
          </a:xfrm>
          <a:prstGeom prst="roundRect">
            <a:avLst>
              <a:gd name="adj" fmla="val 16667"/>
            </a:avLst>
          </a:prstGeom>
          <a:solidFill>
            <a:srgbClr val="FEF1C2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AutoShape 9"/>
          <p:cNvSpPr>
            <a:spLocks noChangeArrowheads="1"/>
          </p:cNvSpPr>
          <p:nvPr/>
        </p:nvSpPr>
        <p:spPr bwMode="auto">
          <a:xfrm>
            <a:off x="989013" y="5678488"/>
            <a:ext cx="2590800" cy="720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AutoShape 10"/>
          <p:cNvSpPr>
            <a:spLocks noChangeArrowheads="1"/>
          </p:cNvSpPr>
          <p:nvPr/>
        </p:nvSpPr>
        <p:spPr bwMode="auto">
          <a:xfrm>
            <a:off x="341313" y="5318125"/>
            <a:ext cx="3886200" cy="720725"/>
          </a:xfrm>
          <a:prstGeom prst="roundRect">
            <a:avLst>
              <a:gd name="adj" fmla="val 16667"/>
            </a:avLst>
          </a:prstGeom>
          <a:solidFill>
            <a:srgbClr val="FEF1C2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8" name="AutoShape 12"/>
          <p:cNvSpPr>
            <a:spLocks noChangeArrowheads="1"/>
          </p:cNvSpPr>
          <p:nvPr/>
        </p:nvSpPr>
        <p:spPr bwMode="auto">
          <a:xfrm>
            <a:off x="987425" y="1574800"/>
            <a:ext cx="2592388" cy="720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176F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AutoShape 13"/>
          <p:cNvSpPr>
            <a:spLocks noChangeArrowheads="1"/>
          </p:cNvSpPr>
          <p:nvPr/>
        </p:nvSpPr>
        <p:spPr bwMode="auto">
          <a:xfrm>
            <a:off x="339725" y="1214438"/>
            <a:ext cx="3887788" cy="720725"/>
          </a:xfrm>
          <a:prstGeom prst="roundRect">
            <a:avLst>
              <a:gd name="adj" fmla="val 16667"/>
            </a:avLst>
          </a:prstGeom>
          <a:solidFill>
            <a:srgbClr val="FDE795"/>
          </a:solidFill>
          <a:ln w="28575">
            <a:solidFill>
              <a:srgbClr val="176F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695325" y="1393825"/>
            <a:ext cx="317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76F60"/>
                </a:solidFill>
              </a:rPr>
              <a:t>БУ СО ВО «ЦИиОКО»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695325" y="2870200"/>
            <a:ext cx="317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ООО «ВЕБ-МОСТ»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695325" y="4019550"/>
            <a:ext cx="317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Компания «КОРУС»</a:t>
            </a:r>
          </a:p>
          <a:p>
            <a:pPr algn="ctr"/>
            <a:r>
              <a:rPr lang="ru-RU" sz="2000" b="1"/>
              <a:t>Консалтинг СНГ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411163" y="5326063"/>
            <a:ext cx="3744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ООО «ФинПромМаркет-</a:t>
            </a:r>
            <a:r>
              <a:rPr lang="en-US" sz="2000" b="1"/>
              <a:t>XXI</a:t>
            </a:r>
            <a:r>
              <a:rPr lang="ru-RU" sz="2000" b="1"/>
              <a:t>»</a:t>
            </a:r>
          </a:p>
          <a:p>
            <a:pPr algn="ctr"/>
            <a:r>
              <a:rPr lang="ru-RU" sz="2000" b="1"/>
              <a:t>Группа компаний «АВЕРС»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4932363" y="1254125"/>
            <a:ext cx="3887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Постановление Правительства области №418 от 19 мая 2014 года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1600200" y="192881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76F60"/>
                </a:solidFill>
              </a:rPr>
              <a:t>г.Вологда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1600200" y="34464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9900"/>
                </a:solidFill>
              </a:rPr>
              <a:t>г.Москва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600200" y="60325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9900"/>
                </a:solidFill>
              </a:rPr>
              <a:t>г.Москва</a:t>
            </a: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1096963" y="4737100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9900"/>
                </a:solidFill>
              </a:rPr>
              <a:t>г.Санкт-Петербург</a:t>
            </a:r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>
            <a:off x="4932363" y="1214438"/>
            <a:ext cx="3887787" cy="720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176F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4211638" y="1574800"/>
            <a:ext cx="720725" cy="0"/>
          </a:xfrm>
          <a:prstGeom prst="line">
            <a:avLst/>
          </a:prstGeom>
          <a:noFill/>
          <a:ln w="38100">
            <a:solidFill>
              <a:srgbClr val="176F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4211638" y="3087688"/>
            <a:ext cx="72072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4211638" y="4379913"/>
            <a:ext cx="72072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4230688" y="5678488"/>
            <a:ext cx="72072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AutoShape 32"/>
          <p:cNvSpPr>
            <a:spLocks noChangeArrowheads="1"/>
          </p:cNvSpPr>
          <p:nvPr/>
        </p:nvSpPr>
        <p:spPr bwMode="auto">
          <a:xfrm>
            <a:off x="4946650" y="2511425"/>
            <a:ext cx="3887788" cy="3816350"/>
          </a:xfrm>
          <a:prstGeom prst="roundRect">
            <a:avLst>
              <a:gd name="adj" fmla="val 3968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6448425" y="2112963"/>
            <a:ext cx="936625" cy="863600"/>
          </a:xfrm>
          <a:prstGeom prst="ellipse">
            <a:avLst/>
          </a:prstGeom>
          <a:solidFill>
            <a:srgbClr val="FF66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6588125" y="2036763"/>
            <a:ext cx="649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5148263" y="3182938"/>
            <a:ext cx="34655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- Уровень полномочий операторов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- Наличие соглашений </a:t>
            </a:r>
            <a:br>
              <a:rPr lang="ru-RU" sz="2000" b="1"/>
            </a:br>
            <a:r>
              <a:rPr lang="ru-RU" sz="2000" b="1"/>
              <a:t>о взаимодействии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- Расположение серверов</a:t>
            </a:r>
          </a:p>
        </p:txBody>
      </p:sp>
      <p:pic>
        <p:nvPicPr>
          <p:cNvPr id="13348" name="Picture 37" descr="mail_server_infor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517525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5000625" y="4071938"/>
            <a:ext cx="2786063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1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6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519113" y="171450"/>
            <a:ext cx="810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Информационная безопасность и порядок создания информационных систем персональных данных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DD331A17-1DDF-4309-9392-3546BEC215E7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4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7163" y="2474913"/>
            <a:ext cx="1285875" cy="571500"/>
          </a:xfrm>
          <a:prstGeom prst="roundRect">
            <a:avLst/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571625" y="2511425"/>
            <a:ext cx="285750" cy="500063"/>
          </a:xfrm>
          <a:prstGeom prst="rightArrow">
            <a:avLst>
              <a:gd name="adj1" fmla="val 54302"/>
              <a:gd name="adj2" fmla="val 50000"/>
            </a:avLst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00250" y="2474913"/>
            <a:ext cx="1285875" cy="571500"/>
          </a:xfrm>
          <a:prstGeom prst="roundRect">
            <a:avLst/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429000" y="2511425"/>
            <a:ext cx="285750" cy="500063"/>
          </a:xfrm>
          <a:prstGeom prst="rightArrow">
            <a:avLst>
              <a:gd name="adj1" fmla="val 54302"/>
              <a:gd name="adj2" fmla="val 50000"/>
            </a:avLst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0500" y="2474913"/>
            <a:ext cx="1285875" cy="571500"/>
          </a:xfrm>
          <a:prstGeom prst="roundRect">
            <a:avLst/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429250" y="2511425"/>
            <a:ext cx="285750" cy="500063"/>
          </a:xfrm>
          <a:prstGeom prst="rightArrow">
            <a:avLst>
              <a:gd name="adj1" fmla="val 54302"/>
              <a:gd name="adj2" fmla="val 50000"/>
            </a:avLst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57875" y="2474913"/>
            <a:ext cx="1285875" cy="571500"/>
          </a:xfrm>
          <a:prstGeom prst="roundRect">
            <a:avLst/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286625" y="2511425"/>
            <a:ext cx="285750" cy="500063"/>
          </a:xfrm>
          <a:prstGeom prst="rightArrow">
            <a:avLst>
              <a:gd name="adj1" fmla="val 54302"/>
              <a:gd name="adj2" fmla="val 50000"/>
            </a:avLst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15250" y="2474913"/>
            <a:ext cx="1285875" cy="571500"/>
          </a:xfrm>
          <a:prstGeom prst="roundRect">
            <a:avLst/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8" name="TextBox 18"/>
          <p:cNvSpPr txBox="1">
            <a:spLocks noChangeArrowheads="1"/>
          </p:cNvSpPr>
          <p:nvPr/>
        </p:nvSpPr>
        <p:spPr bwMode="auto">
          <a:xfrm>
            <a:off x="-109538" y="1428750"/>
            <a:ext cx="19669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Решение</a:t>
            </a:r>
          </a:p>
          <a:p>
            <a:pPr algn="ctr"/>
            <a:r>
              <a:rPr lang="ru-RU" sz="1400" b="1"/>
              <a:t>о создании информационной системы</a:t>
            </a:r>
          </a:p>
        </p:txBody>
      </p:sp>
      <p:sp>
        <p:nvSpPr>
          <p:cNvPr id="7189" name="TextBox 19"/>
          <p:cNvSpPr txBox="1">
            <a:spLocks noChangeArrowheads="1"/>
          </p:cNvSpPr>
          <p:nvPr/>
        </p:nvSpPr>
        <p:spPr bwMode="auto">
          <a:xfrm>
            <a:off x="1785938" y="1428750"/>
            <a:ext cx="1785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Приобретение </a:t>
            </a:r>
            <a:r>
              <a:rPr lang="ru-RU" sz="1400" b="1" dirty="0" smtClean="0"/>
              <a:t>(разработка) </a:t>
            </a:r>
            <a:r>
              <a:rPr lang="ru-RU" sz="1400" b="1" dirty="0"/>
              <a:t>информационной системы </a:t>
            </a:r>
          </a:p>
        </p:txBody>
      </p:sp>
      <p:sp>
        <p:nvSpPr>
          <p:cNvPr id="7190" name="TextBox 20"/>
          <p:cNvSpPr txBox="1">
            <a:spLocks noChangeArrowheads="1"/>
          </p:cNvSpPr>
          <p:nvPr/>
        </p:nvSpPr>
        <p:spPr bwMode="auto">
          <a:xfrm>
            <a:off x="3857625" y="1879600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Ввод в эксплуатацию</a:t>
            </a:r>
          </a:p>
        </p:txBody>
      </p:sp>
      <p:sp>
        <p:nvSpPr>
          <p:cNvPr id="7191" name="TextBox 21"/>
          <p:cNvSpPr txBox="1">
            <a:spLocks noChangeArrowheads="1"/>
          </p:cNvSpPr>
          <p:nvPr/>
        </p:nvSpPr>
        <p:spPr bwMode="auto">
          <a:xfrm>
            <a:off x="5715000" y="2095500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Эксплуатация</a:t>
            </a:r>
          </a:p>
        </p:txBody>
      </p:sp>
      <p:sp>
        <p:nvSpPr>
          <p:cNvPr id="7192" name="TextBox 22"/>
          <p:cNvSpPr txBox="1">
            <a:spLocks noChangeArrowheads="1"/>
          </p:cNvSpPr>
          <p:nvPr/>
        </p:nvSpPr>
        <p:spPr bwMode="auto">
          <a:xfrm>
            <a:off x="7572375" y="1879600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Вывод из эксплуатации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913856" y="2439194"/>
            <a:ext cx="1800225" cy="1588"/>
          </a:xfrm>
          <a:prstGeom prst="line">
            <a:avLst/>
          </a:prstGeom>
          <a:ln w="5715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4" name="TextBox 28"/>
          <p:cNvSpPr txBox="1">
            <a:spLocks noChangeArrowheads="1"/>
          </p:cNvSpPr>
          <p:nvPr/>
        </p:nvSpPr>
        <p:spPr bwMode="auto">
          <a:xfrm>
            <a:off x="5214938" y="4351338"/>
            <a:ext cx="23574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Реализация комплекса мер </a:t>
            </a:r>
            <a:br>
              <a:rPr lang="ru-RU" sz="1600" b="1"/>
            </a:br>
            <a:r>
              <a:rPr lang="ru-RU" sz="1600" b="1"/>
              <a:t>по информационной безопасности</a:t>
            </a:r>
          </a:p>
        </p:txBody>
      </p:sp>
      <p:sp>
        <p:nvSpPr>
          <p:cNvPr id="26" name="Левая фигурная скобка 25"/>
          <p:cNvSpPr/>
          <p:nvPr/>
        </p:nvSpPr>
        <p:spPr>
          <a:xfrm rot="16200000">
            <a:off x="5987257" y="1035844"/>
            <a:ext cx="785812" cy="5143500"/>
          </a:xfrm>
          <a:prstGeom prst="leftBrace">
            <a:avLst>
              <a:gd name="adj1" fmla="val 50771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85788" y="254635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Овал 34"/>
          <p:cNvSpPr/>
          <p:nvPr/>
        </p:nvSpPr>
        <p:spPr>
          <a:xfrm>
            <a:off x="2420938" y="254635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429125" y="254635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288088" y="254635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124825" y="254635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201" name="Picture 26" descr="D:\DESIGN\!_ФОТОБАНК\!_значки для презент\6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525" y="3214688"/>
            <a:ext cx="10731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2" name="Picture 27" descr="D:\DESIGN\!_ФОТОБАНК\!_значки для презент\7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2588" y="1214438"/>
            <a:ext cx="901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3" name="Picture 28" descr="D:\DESIGN\!_ФОТОБАНК\!_значки для презент\3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25" y="3214688"/>
            <a:ext cx="10001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Picture 29" descr="D:\DESIGN\!_ФОТОБАНК\!_значки для презент\2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50" y="1143000"/>
            <a:ext cx="88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30" descr="D:\DESIGN\!_ФОТОБАНК\!_значки для презент\7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2438" y="1214438"/>
            <a:ext cx="64293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/>
          <p:cNvSpPr/>
          <p:nvPr/>
        </p:nvSpPr>
        <p:spPr>
          <a:xfrm>
            <a:off x="6444431" y="1143000"/>
            <a:ext cx="2232025" cy="2232025"/>
          </a:xfrm>
          <a:prstGeom prst="ellipse">
            <a:avLst/>
          </a:prstGeom>
          <a:solidFill>
            <a:srgbClr val="FDE7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5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0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519113" y="273050"/>
            <a:ext cx="8104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Нормативное обоснование. Правовые вопросы.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BDBEA354-5709-46F9-82FB-E51C4BDFDAFC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5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8203" name="TextBox 25"/>
          <p:cNvSpPr txBox="1">
            <a:spLocks noChangeArrowheads="1"/>
          </p:cNvSpPr>
          <p:nvPr/>
        </p:nvSpPr>
        <p:spPr bwMode="auto">
          <a:xfrm>
            <a:off x="857250" y="2143125"/>
            <a:ext cx="800321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Кто оператор информационной системы?</a:t>
            </a:r>
          </a:p>
          <a:p>
            <a:endParaRPr lang="ru-RU" sz="2000" dirty="0"/>
          </a:p>
          <a:p>
            <a:r>
              <a:rPr lang="ru-RU" sz="2000" dirty="0"/>
              <a:t>Кто сопровождает и на каких условиях?</a:t>
            </a:r>
          </a:p>
          <a:p>
            <a:endParaRPr lang="ru-RU" sz="2000" dirty="0"/>
          </a:p>
          <a:p>
            <a:r>
              <a:rPr lang="ru-RU" sz="2000" dirty="0"/>
              <a:t>Где находятся сервера?</a:t>
            </a:r>
          </a:p>
          <a:p>
            <a:endParaRPr lang="ru-RU" sz="2000" dirty="0"/>
          </a:p>
          <a:p>
            <a:r>
              <a:rPr lang="ru-RU" sz="2000" dirty="0"/>
              <a:t>Кто допущен к информационной системе персональных данных?</a:t>
            </a:r>
          </a:p>
          <a:p>
            <a:endParaRPr lang="ru-RU" sz="2000" dirty="0"/>
          </a:p>
          <a:p>
            <a:r>
              <a:rPr lang="ru-RU" sz="2000" dirty="0"/>
              <a:t>Есть ли пакет организационно-распорядительной документации?</a:t>
            </a:r>
          </a:p>
        </p:txBody>
      </p:sp>
      <p:pic>
        <p:nvPicPr>
          <p:cNvPr id="8204" name="Picture 34" descr="th_141094820_orbit_downloader_122_1071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143125"/>
            <a:ext cx="427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34" descr="th_141094820_orbit_downloader_122_1071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781176"/>
            <a:ext cx="427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34" descr="th_141094820_orbit_downloader_122_1071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357240"/>
            <a:ext cx="427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34" descr="th_141094820_orbit_downloader_122_1071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005312"/>
            <a:ext cx="427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34" descr="th_141094820_orbit_downloader_122_1071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581376"/>
            <a:ext cx="427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"/>
          <p:cNvPicPr>
            <a:picLocks noChangeAspect="1" noChangeArrowheads="1"/>
          </p:cNvPicPr>
          <p:nvPr/>
        </p:nvPicPr>
        <p:blipFill>
          <a:blip r:embed="rId6" cstate="print"/>
          <a:srcRect l="32706" t="32304" r="32663" b="14832"/>
          <a:stretch>
            <a:fillRect/>
          </a:stretch>
        </p:blipFill>
        <p:spPr bwMode="auto">
          <a:xfrm>
            <a:off x="6944494" y="1428750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 descr="D:\DESIGN\!_ФОТОБАНК\!_значки для презент\Image0016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8619" y="215265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57188" y="1193800"/>
            <a:ext cx="2303462" cy="433388"/>
          </a:xfrm>
          <a:prstGeom prst="roundRect">
            <a:avLst/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19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519113" y="273050"/>
            <a:ext cx="8104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ГИС «Образование»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C613A15-AA2D-4BE2-9C7E-FDA074B57A92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6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9227" name="TextBox 25"/>
          <p:cNvSpPr txBox="1">
            <a:spLocks noChangeArrowheads="1"/>
          </p:cNvSpPr>
          <p:nvPr/>
        </p:nvSpPr>
        <p:spPr bwMode="auto">
          <a:xfrm>
            <a:off x="454025" y="1225550"/>
            <a:ext cx="152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176F60"/>
                </a:solidFill>
              </a:rPr>
              <a:t>Оператор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857500" y="1160463"/>
            <a:ext cx="285750" cy="500062"/>
          </a:xfrm>
          <a:prstGeom prst="rightArrow">
            <a:avLst>
              <a:gd name="adj1" fmla="val 54302"/>
              <a:gd name="adj2" fmla="val 50000"/>
            </a:avLst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9" name="TextBox 19"/>
          <p:cNvSpPr txBox="1">
            <a:spLocks noChangeArrowheads="1"/>
          </p:cNvSpPr>
          <p:nvPr/>
        </p:nvSpPr>
        <p:spPr bwMode="auto">
          <a:xfrm>
            <a:off x="3286125" y="11430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ЦИиОКО </a:t>
            </a:r>
            <a:r>
              <a:rPr lang="ru-RU" i="1"/>
              <a:t>(Постановление Правительства Вологодской области от 19.05.2014 №418)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88" y="1890713"/>
            <a:ext cx="2305050" cy="433387"/>
          </a:xfrm>
          <a:prstGeom prst="roundRect">
            <a:avLst/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1" name="TextBox 21"/>
          <p:cNvSpPr txBox="1">
            <a:spLocks noChangeArrowheads="1"/>
          </p:cNvSpPr>
          <p:nvPr/>
        </p:nvSpPr>
        <p:spPr bwMode="auto">
          <a:xfrm>
            <a:off x="454025" y="1922463"/>
            <a:ext cx="1300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176F60"/>
                </a:solidFill>
              </a:rPr>
              <a:t>Сервера *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2857500" y="1857375"/>
            <a:ext cx="285750" cy="500063"/>
          </a:xfrm>
          <a:prstGeom prst="rightArrow">
            <a:avLst>
              <a:gd name="adj1" fmla="val 54302"/>
              <a:gd name="adj2" fmla="val 50000"/>
            </a:avLst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3" name="TextBox 23"/>
          <p:cNvSpPr txBox="1">
            <a:spLocks noChangeArrowheads="1"/>
          </p:cNvSpPr>
          <p:nvPr/>
        </p:nvSpPr>
        <p:spPr bwMode="auto">
          <a:xfrm>
            <a:off x="3286125" y="1922463"/>
            <a:ext cx="3740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Вологодская область (г. Вологда)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88" y="2608263"/>
            <a:ext cx="2305050" cy="431800"/>
          </a:xfrm>
          <a:prstGeom prst="roundRect">
            <a:avLst/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5" name="TextBox 26"/>
          <p:cNvSpPr txBox="1">
            <a:spLocks noChangeArrowheads="1"/>
          </p:cNvSpPr>
          <p:nvPr/>
        </p:nvSpPr>
        <p:spPr bwMode="auto">
          <a:xfrm>
            <a:off x="454025" y="2608263"/>
            <a:ext cx="2290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176F60"/>
                </a:solidFill>
              </a:rPr>
              <a:t>Сопровождение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857500" y="2573338"/>
            <a:ext cx="285750" cy="500062"/>
          </a:xfrm>
          <a:prstGeom prst="rightArrow">
            <a:avLst>
              <a:gd name="adj1" fmla="val 54302"/>
              <a:gd name="adj2" fmla="val 50000"/>
            </a:avLst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7" name="TextBox 33"/>
          <p:cNvSpPr txBox="1">
            <a:spLocks noChangeArrowheads="1"/>
          </p:cNvSpPr>
          <p:nvPr/>
        </p:nvSpPr>
        <p:spPr bwMode="auto">
          <a:xfrm>
            <a:off x="3286125" y="2500313"/>
            <a:ext cx="557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Победитель конкурса (аукциона) при условии соблюдения конфиденциальности информации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88" y="3287713"/>
            <a:ext cx="2305050" cy="644525"/>
          </a:xfrm>
          <a:prstGeom prst="roundRect">
            <a:avLst/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9" name="TextBox 36"/>
          <p:cNvSpPr txBox="1">
            <a:spLocks noChangeArrowheads="1"/>
          </p:cNvSpPr>
          <p:nvPr/>
        </p:nvSpPr>
        <p:spPr bwMode="auto">
          <a:xfrm>
            <a:off x="454025" y="3286125"/>
            <a:ext cx="1597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176F60"/>
                </a:solidFill>
              </a:rPr>
              <a:t>Допуск</a:t>
            </a:r>
            <a:endParaRPr lang="ru-RU" b="1" dirty="0">
              <a:solidFill>
                <a:srgbClr val="176F60"/>
              </a:solidFill>
            </a:endParaRPr>
          </a:p>
          <a:p>
            <a:r>
              <a:rPr lang="ru-RU" b="1" dirty="0">
                <a:solidFill>
                  <a:srgbClr val="176F60"/>
                </a:solidFill>
              </a:rPr>
              <a:t>к </a:t>
            </a:r>
            <a:r>
              <a:rPr lang="ru-RU" b="1" dirty="0" err="1">
                <a:solidFill>
                  <a:srgbClr val="176F60"/>
                </a:solidFill>
              </a:rPr>
              <a:t>ИСПДн</a:t>
            </a:r>
            <a:endParaRPr lang="ru-RU" b="1" dirty="0">
              <a:solidFill>
                <a:srgbClr val="176F60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2857500" y="3359150"/>
            <a:ext cx="285750" cy="500063"/>
          </a:xfrm>
          <a:prstGeom prst="rightArrow">
            <a:avLst>
              <a:gd name="adj1" fmla="val 54302"/>
              <a:gd name="adj2" fmla="val 50000"/>
            </a:avLst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41" name="TextBox 38"/>
          <p:cNvSpPr txBox="1">
            <a:spLocks noChangeArrowheads="1"/>
          </p:cNvSpPr>
          <p:nvPr/>
        </p:nvSpPr>
        <p:spPr bwMode="auto">
          <a:xfrm>
            <a:off x="3286125" y="3286125"/>
            <a:ext cx="3071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Соглашения</a:t>
            </a:r>
          </a:p>
          <a:p>
            <a:r>
              <a:rPr lang="ru-RU"/>
              <a:t>Приказы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7188" y="4143375"/>
            <a:ext cx="2305050" cy="857250"/>
          </a:xfrm>
          <a:prstGeom prst="roundRect">
            <a:avLst/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43" name="TextBox 40"/>
          <p:cNvSpPr txBox="1">
            <a:spLocks noChangeArrowheads="1"/>
          </p:cNvSpPr>
          <p:nvPr/>
        </p:nvSpPr>
        <p:spPr bwMode="auto">
          <a:xfrm>
            <a:off x="454025" y="4157663"/>
            <a:ext cx="2373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176F60"/>
                </a:solidFill>
              </a:rPr>
              <a:t>Организационно-</a:t>
            </a:r>
          </a:p>
          <a:p>
            <a:r>
              <a:rPr lang="ru-RU" sz="1600" b="1">
                <a:solidFill>
                  <a:srgbClr val="176F60"/>
                </a:solidFill>
              </a:rPr>
              <a:t>распорядительная</a:t>
            </a:r>
          </a:p>
          <a:p>
            <a:r>
              <a:rPr lang="ru-RU" sz="1600" b="1">
                <a:solidFill>
                  <a:srgbClr val="176F60"/>
                </a:solidFill>
              </a:rPr>
              <a:t>документация</a:t>
            </a:r>
          </a:p>
        </p:txBody>
      </p:sp>
      <p:sp>
        <p:nvSpPr>
          <p:cNvPr id="42" name="Стрелка вправо 41"/>
          <p:cNvSpPr/>
          <p:nvPr/>
        </p:nvSpPr>
        <p:spPr>
          <a:xfrm>
            <a:off x="2857500" y="4322763"/>
            <a:ext cx="285750" cy="500062"/>
          </a:xfrm>
          <a:prstGeom prst="rightArrow">
            <a:avLst>
              <a:gd name="adj1" fmla="val 54302"/>
              <a:gd name="adj2" fmla="val 50000"/>
            </a:avLst>
          </a:prstGeom>
          <a:solidFill>
            <a:srgbClr val="FDE795"/>
          </a:solidFill>
          <a:ln>
            <a:solidFill>
              <a:srgbClr val="176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45" name="TextBox 42"/>
          <p:cNvSpPr txBox="1">
            <a:spLocks noChangeArrowheads="1"/>
          </p:cNvSpPr>
          <p:nvPr/>
        </p:nvSpPr>
        <p:spPr bwMode="auto">
          <a:xfrm>
            <a:off x="3286125" y="4248150"/>
            <a:ext cx="4489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Инструктивно-методические материалы</a:t>
            </a:r>
          </a:p>
          <a:p>
            <a:r>
              <a:rPr lang="ru-RU"/>
              <a:t>Акт аттестации системы</a:t>
            </a:r>
          </a:p>
        </p:txBody>
      </p:sp>
      <p:sp>
        <p:nvSpPr>
          <p:cNvPr id="9246" name="TextBox 29"/>
          <p:cNvSpPr txBox="1">
            <a:spLocks noChangeArrowheads="1"/>
          </p:cNvSpPr>
          <p:nvPr/>
        </p:nvSpPr>
        <p:spPr bwMode="auto">
          <a:xfrm>
            <a:off x="214313" y="5143500"/>
            <a:ext cx="8715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C00000"/>
                </a:solidFill>
              </a:rPr>
              <a:t>Требование статьи 18 Федерального закона № 152-ФЗ:</a:t>
            </a:r>
          </a:p>
          <a:p>
            <a:r>
              <a:rPr lang="ru-RU" sz="1400"/>
              <a:t>«При сборе персональных данных, в том числе посредством информационно-телекоммуникационной сети «Интернет», оператор обязан обеспечить запись, систематизацию, накопление, хранение, уточнение (обновление, изменение), извлечение персональных данных граждан Российской Федерации с использованием </a:t>
            </a:r>
            <a:r>
              <a:rPr lang="ru-RU" sz="1400" b="1"/>
              <a:t>баз данных, находящихся на территории Российской Федерации»</a:t>
            </a:r>
            <a:endParaRPr lang="ru-RU" sz="1400"/>
          </a:p>
          <a:p>
            <a:endParaRPr lang="ru-RU" sz="1400"/>
          </a:p>
        </p:txBody>
      </p:sp>
      <p:sp>
        <p:nvSpPr>
          <p:cNvPr id="9247" name="Прямоугольник 30"/>
          <p:cNvSpPr>
            <a:spLocks noChangeArrowheads="1"/>
          </p:cNvSpPr>
          <p:nvPr/>
        </p:nvSpPr>
        <p:spPr bwMode="auto">
          <a:xfrm>
            <a:off x="11113" y="5143500"/>
            <a:ext cx="284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176F60"/>
                </a:solidFill>
              </a:rPr>
              <a:t>*</a:t>
            </a:r>
            <a:endParaRPr lang="ru-RU" sz="20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79512" y="2643188"/>
            <a:ext cx="3320926" cy="2571750"/>
          </a:xfrm>
          <a:prstGeom prst="roundRect">
            <a:avLst>
              <a:gd name="adj" fmla="val 10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7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2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19113" y="344488"/>
            <a:ext cx="810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Согласие родителей на обработку персональных данных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D50D20B8-48D8-4F0C-ABB5-A8552805DA3F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7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6155" name="TextBox 9"/>
          <p:cNvSpPr txBox="1">
            <a:spLocks noChangeArrowheads="1"/>
          </p:cNvSpPr>
          <p:nvPr/>
        </p:nvSpPr>
        <p:spPr bwMode="auto">
          <a:xfrm>
            <a:off x="4000500" y="3714750"/>
            <a:ext cx="5000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наименование и адрес лица, осуществляющего обработку персональных данных по поручению оператора, если обработка будет поручена такому лицу </a:t>
            </a:r>
            <a:br>
              <a:rPr lang="ru-RU"/>
            </a:br>
            <a:r>
              <a:rPr lang="ru-RU"/>
              <a:t>(БУ СО ВО «Центр информатизации </a:t>
            </a:r>
            <a:br>
              <a:rPr lang="ru-RU"/>
            </a:br>
            <a:r>
              <a:rPr lang="ru-RU"/>
              <a:t>и оценки качества образования»)</a:t>
            </a:r>
          </a:p>
        </p:txBody>
      </p:sp>
      <p:sp>
        <p:nvSpPr>
          <p:cNvPr id="6156" name="Прямоугольник 10"/>
          <p:cNvSpPr>
            <a:spLocks noChangeArrowheads="1"/>
          </p:cNvSpPr>
          <p:nvPr/>
        </p:nvSpPr>
        <p:spPr bwMode="auto">
          <a:xfrm>
            <a:off x="357188" y="1214438"/>
            <a:ext cx="8429625" cy="646112"/>
          </a:xfrm>
          <a:prstGeom prst="rect">
            <a:avLst/>
          </a:prstGeom>
          <a:solidFill>
            <a:srgbClr val="FEF1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</a:rPr>
              <a:t>статья 9 Федерального закона от 27 июля 2006 года № 152-ФЗ </a:t>
            </a:r>
            <a:br>
              <a:rPr lang="ru-RU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>«О персональных данных»</a:t>
            </a:r>
          </a:p>
        </p:txBody>
      </p:sp>
      <p:sp>
        <p:nvSpPr>
          <p:cNvPr id="6157" name="Прямоугольник 11"/>
          <p:cNvSpPr>
            <a:spLocks noChangeArrowheads="1"/>
          </p:cNvSpPr>
          <p:nvPr/>
        </p:nvSpPr>
        <p:spPr bwMode="auto">
          <a:xfrm>
            <a:off x="179513" y="2857500"/>
            <a:ext cx="332092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При передаче данных детей в </a:t>
            </a:r>
            <a:r>
              <a:rPr lang="ru-RU" dirty="0" smtClean="0">
                <a:solidFill>
                  <a:srgbClr val="000000"/>
                </a:solidFill>
              </a:rPr>
              <a:t>ГИС «Образование» 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(БУ </a:t>
            </a:r>
            <a:r>
              <a:rPr lang="ru-RU" sz="1600" dirty="0">
                <a:solidFill>
                  <a:srgbClr val="000000"/>
                </a:solidFill>
              </a:rPr>
              <a:t>СО ВО «Центр информатизации </a:t>
            </a:r>
            <a:r>
              <a:rPr lang="ru-RU" sz="1600" dirty="0" smtClean="0">
                <a:solidFill>
                  <a:srgbClr val="000000"/>
                </a:solidFill>
              </a:rPr>
              <a:t>и </a:t>
            </a:r>
            <a:r>
              <a:rPr lang="ru-RU" sz="1600" dirty="0">
                <a:solidFill>
                  <a:srgbClr val="000000"/>
                </a:solidFill>
              </a:rPr>
              <a:t>оценки качества образования</a:t>
            </a:r>
            <a:r>
              <a:rPr lang="ru-RU" sz="1600" dirty="0" smtClean="0">
                <a:solidFill>
                  <a:srgbClr val="000000"/>
                </a:solidFill>
              </a:rPr>
              <a:t>») </a:t>
            </a:r>
            <a:endParaRPr lang="ru-RU" sz="1600" dirty="0">
              <a:solidFill>
                <a:srgbClr val="000000"/>
              </a:solidFill>
            </a:endParaRP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особое </a:t>
            </a:r>
            <a:r>
              <a:rPr lang="ru-RU" b="1" dirty="0">
                <a:solidFill>
                  <a:srgbClr val="C00000"/>
                </a:solidFill>
              </a:rPr>
              <a:t>внимание обратить на следующее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158" name="Прямоугольник 12"/>
          <p:cNvSpPr>
            <a:spLocks noChangeArrowheads="1"/>
          </p:cNvSpPr>
          <p:nvPr/>
        </p:nvSpPr>
        <p:spPr bwMode="auto">
          <a:xfrm>
            <a:off x="4000500" y="2643188"/>
            <a:ext cx="4857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в согласии должно быть указано условие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b="1">
                <a:solidFill>
                  <a:srgbClr val="000000"/>
                </a:solidFill>
              </a:rPr>
              <a:t>об автоматизированной обработке персональных данных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500438" y="2786063"/>
            <a:ext cx="357187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500438" y="3714750"/>
            <a:ext cx="35718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214313" y="3286125"/>
            <a:ext cx="5072062" cy="1928813"/>
          </a:xfrm>
          <a:prstGeom prst="roundRect">
            <a:avLst>
              <a:gd name="adj" fmla="val 8923"/>
            </a:avLst>
          </a:prstGeom>
          <a:solidFill>
            <a:srgbClr val="FEF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72063" y="3571875"/>
            <a:ext cx="2643187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43438" y="1000125"/>
            <a:ext cx="4286250" cy="2143125"/>
          </a:xfrm>
          <a:prstGeom prst="roundRect">
            <a:avLst>
              <a:gd name="adj" fmla="val 8923"/>
            </a:avLst>
          </a:prstGeom>
          <a:solidFill>
            <a:srgbClr val="FEF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00313" y="1285875"/>
            <a:ext cx="2286000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6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71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519113" y="171450"/>
            <a:ext cx="810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Порядок получения участниками взаимодействия </a:t>
            </a:r>
            <a:br>
              <a:rPr lang="ru-RU" b="1">
                <a:latin typeface="Tahoma" pitchFamily="34" charset="0"/>
              </a:rPr>
            </a:br>
            <a:r>
              <a:rPr lang="ru-RU" b="1">
                <a:latin typeface="Tahoma" pitchFamily="34" charset="0"/>
              </a:rPr>
              <a:t>доступа к ГИС «Образование»</a:t>
            </a:r>
          </a:p>
        </p:txBody>
      </p:sp>
      <p:sp>
        <p:nvSpPr>
          <p:cNvPr id="15373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29E44AC8-DDF0-4D47-B423-9817A5BCABB7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8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15374" name="Rectangle 7"/>
          <p:cNvSpPr>
            <a:spLocks noChangeArrowheads="1"/>
          </p:cNvSpPr>
          <p:nvPr/>
        </p:nvSpPr>
        <p:spPr bwMode="auto">
          <a:xfrm>
            <a:off x="357188" y="3343275"/>
            <a:ext cx="47148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>
                <a:solidFill>
                  <a:srgbClr val="FF0000"/>
                </a:solidFill>
              </a:rPr>
              <a:t>- инструкции администратора муниципального уровня (для Управлений образования)</a:t>
            </a:r>
            <a:endParaRPr lang="en-US" sz="140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400">
                <a:solidFill>
                  <a:srgbClr val="FF0000"/>
                </a:solidFill>
              </a:rPr>
              <a:t>- </a:t>
            </a:r>
            <a:r>
              <a:rPr lang="ru-RU" sz="1400">
                <a:solidFill>
                  <a:srgbClr val="FF0000"/>
                </a:solidFill>
              </a:rPr>
              <a:t>инструкция по выявлению инцидентов и реагированию на них </a:t>
            </a:r>
            <a:r>
              <a:rPr lang="en-US" sz="1400">
                <a:solidFill>
                  <a:srgbClr val="FF0000"/>
                </a:solidFill>
              </a:rPr>
              <a:t>(</a:t>
            </a:r>
            <a:r>
              <a:rPr lang="ru-RU" sz="1400">
                <a:solidFill>
                  <a:srgbClr val="FF0000"/>
                </a:solidFill>
              </a:rPr>
              <a:t>для Управлений образования)</a:t>
            </a:r>
            <a:endParaRPr lang="en-US" sz="1400"/>
          </a:p>
          <a:p>
            <a:pPr>
              <a:spcBef>
                <a:spcPct val="20000"/>
              </a:spcBef>
            </a:pPr>
            <a:r>
              <a:rPr lang="ru-RU" sz="1400"/>
              <a:t>- инструкции пользователя</a:t>
            </a:r>
          </a:p>
          <a:p>
            <a:pPr>
              <a:spcBef>
                <a:spcPct val="20000"/>
              </a:spcBef>
            </a:pPr>
            <a:r>
              <a:rPr lang="ru-RU" sz="1400"/>
              <a:t>- инструкции по парольной защите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ru-RU" sz="1400"/>
              <a:t> инструкции по антивирусной защите</a:t>
            </a:r>
          </a:p>
        </p:txBody>
      </p:sp>
      <p:sp>
        <p:nvSpPr>
          <p:cNvPr id="15375" name="TextBox 7"/>
          <p:cNvSpPr txBox="1">
            <a:spLocks noChangeArrowheads="1"/>
          </p:cNvSpPr>
          <p:nvPr/>
        </p:nvSpPr>
        <p:spPr bwMode="auto">
          <a:xfrm>
            <a:off x="4857750" y="1098550"/>
            <a:ext cx="40719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>
                <a:solidFill>
                  <a:srgbClr val="FF0000"/>
                </a:solidFill>
              </a:rPr>
              <a:t>-</a:t>
            </a:r>
            <a:r>
              <a:rPr lang="ru-RU" sz="1400"/>
              <a:t> </a:t>
            </a:r>
            <a:r>
              <a:rPr lang="ru-RU" sz="1400">
                <a:solidFill>
                  <a:srgbClr val="FF0000"/>
                </a:solidFill>
              </a:rPr>
              <a:t>назначение администратора муниципального уровня (для Управлений образования)</a:t>
            </a:r>
          </a:p>
          <a:p>
            <a:pPr>
              <a:spcBef>
                <a:spcPct val="20000"/>
              </a:spcBef>
            </a:pPr>
            <a:r>
              <a:rPr lang="ru-RU" sz="1400"/>
              <a:t>- назначение ответственного за организацию обработки персональных данных</a:t>
            </a:r>
          </a:p>
          <a:p>
            <a:pPr>
              <a:spcBef>
                <a:spcPct val="20000"/>
              </a:spcBef>
            </a:pPr>
            <a:r>
              <a:rPr lang="ru-RU" sz="1400"/>
              <a:t>- утверждение списка сотрудников (работников организации) уполномоченных </a:t>
            </a:r>
            <a:br>
              <a:rPr lang="ru-RU" sz="1400"/>
            </a:br>
            <a:r>
              <a:rPr lang="ru-RU" sz="1400"/>
              <a:t>на работу с    информационными ресурсами ГИС «Образование» </a:t>
            </a:r>
            <a:endParaRPr lang="ru-RU" sz="1400" b="1"/>
          </a:p>
        </p:txBody>
      </p:sp>
      <p:sp>
        <p:nvSpPr>
          <p:cNvPr id="15376" name="TextBox 20"/>
          <p:cNvSpPr txBox="1">
            <a:spLocks noChangeArrowheads="1"/>
          </p:cNvSpPr>
          <p:nvPr/>
        </p:nvSpPr>
        <p:spPr bwMode="auto">
          <a:xfrm>
            <a:off x="5572125" y="5592763"/>
            <a:ext cx="2000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Работа в ГИС «Образование»</a:t>
            </a:r>
          </a:p>
        </p:txBody>
      </p:sp>
      <p:sp>
        <p:nvSpPr>
          <p:cNvPr id="15377" name="TextBox 15"/>
          <p:cNvSpPr txBox="1">
            <a:spLocks noChangeArrowheads="1"/>
          </p:cNvSpPr>
          <p:nvPr/>
        </p:nvSpPr>
        <p:spPr bwMode="auto">
          <a:xfrm>
            <a:off x="928688" y="1285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Обращение</a:t>
            </a:r>
            <a:endParaRPr lang="ru-RU"/>
          </a:p>
        </p:txBody>
      </p:sp>
      <p:sp>
        <p:nvSpPr>
          <p:cNvPr id="15378" name="TextBox 20"/>
          <p:cNvSpPr txBox="1">
            <a:spLocks noChangeArrowheads="1"/>
          </p:cNvSpPr>
          <p:nvPr/>
        </p:nvSpPr>
        <p:spPr bwMode="auto">
          <a:xfrm>
            <a:off x="2928938" y="5592763"/>
            <a:ext cx="2000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Заключение Соглашения</a:t>
            </a:r>
          </a:p>
        </p:txBody>
      </p:sp>
      <p:pic>
        <p:nvPicPr>
          <p:cNvPr id="15379" name="Picture 2" descr="D:\DESIGN\!_ФОТОБАНК\!_значки для презент\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9388" y="4357688"/>
            <a:ext cx="6540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3" descr="D:\DESIGN\!_ФОТОБАНК\!_значки для презент\5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643063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трелка вправо 30"/>
          <p:cNvSpPr/>
          <p:nvPr/>
        </p:nvSpPr>
        <p:spPr>
          <a:xfrm>
            <a:off x="1357313" y="1785938"/>
            <a:ext cx="857250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82" name="Прямоугольник 31"/>
          <p:cNvSpPr>
            <a:spLocks noChangeArrowheads="1"/>
          </p:cNvSpPr>
          <p:nvPr/>
        </p:nvSpPr>
        <p:spPr bwMode="auto">
          <a:xfrm>
            <a:off x="2643188" y="1500188"/>
            <a:ext cx="20002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400" b="1">
                <a:solidFill>
                  <a:srgbClr val="000000"/>
                </a:solidFill>
              </a:rPr>
              <a:t>Утверждение приказа, распоряжения </a:t>
            </a:r>
            <a:br>
              <a:rPr lang="ru-RU" sz="1400" b="1">
                <a:solidFill>
                  <a:srgbClr val="000000"/>
                </a:solidFill>
              </a:rPr>
            </a:br>
            <a:r>
              <a:rPr lang="ru-RU" sz="1400" b="1">
                <a:solidFill>
                  <a:srgbClr val="000000"/>
                </a:solidFill>
              </a:rPr>
              <a:t>о допуске лиц к ГИС «Образование» </a:t>
            </a:r>
          </a:p>
        </p:txBody>
      </p:sp>
      <p:pic>
        <p:nvPicPr>
          <p:cNvPr id="15383" name="Picture 5" descr="D:\DESIGN\!_ФОТОБАНК\!_значки для презент\3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63" y="5526088"/>
            <a:ext cx="118903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4" name="Прямоугольник 36"/>
          <p:cNvSpPr>
            <a:spLocks noChangeArrowheads="1"/>
          </p:cNvSpPr>
          <p:nvPr/>
        </p:nvSpPr>
        <p:spPr bwMode="auto">
          <a:xfrm>
            <a:off x="5143500" y="3786188"/>
            <a:ext cx="2286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400" b="1">
                <a:solidFill>
                  <a:srgbClr val="000000"/>
                </a:solidFill>
              </a:rPr>
              <a:t>Утверждение инструкций в области защиты персональных данных</a:t>
            </a:r>
          </a:p>
        </p:txBody>
      </p:sp>
      <p:sp>
        <p:nvSpPr>
          <p:cNvPr id="42" name="Стрелка углом 41"/>
          <p:cNvSpPr/>
          <p:nvPr/>
        </p:nvSpPr>
        <p:spPr>
          <a:xfrm rot="10800000">
            <a:off x="7786688" y="3286125"/>
            <a:ext cx="928687" cy="1143000"/>
          </a:xfrm>
          <a:prstGeom prst="bentArrow">
            <a:avLst>
              <a:gd name="adj1" fmla="val 35952"/>
              <a:gd name="adj2" fmla="val 35952"/>
              <a:gd name="adj3" fmla="val 25000"/>
              <a:gd name="adj4" fmla="val 42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Стрелка углом 42"/>
          <p:cNvSpPr/>
          <p:nvPr/>
        </p:nvSpPr>
        <p:spPr>
          <a:xfrm rot="10800000" flipH="1">
            <a:off x="357188" y="5357813"/>
            <a:ext cx="928687" cy="857250"/>
          </a:xfrm>
          <a:prstGeom prst="bentArrow">
            <a:avLst>
              <a:gd name="adj1" fmla="val 35952"/>
              <a:gd name="adj2" fmla="val 35952"/>
              <a:gd name="adj3" fmla="val 25000"/>
              <a:gd name="adj4" fmla="val 42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4714875" y="5595938"/>
            <a:ext cx="857250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88" name="Picture 6" descr="D:\DESIGN\!_ФОТОБАНК\!_значки для презент\2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5403850"/>
            <a:ext cx="10636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Овал 47"/>
          <p:cNvSpPr/>
          <p:nvPr/>
        </p:nvSpPr>
        <p:spPr>
          <a:xfrm>
            <a:off x="1497013" y="1968500"/>
            <a:ext cx="285750" cy="2857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01050" y="3429000"/>
            <a:ext cx="285750" cy="2857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0" name="Овал 49"/>
          <p:cNvSpPr/>
          <p:nvPr/>
        </p:nvSpPr>
        <p:spPr>
          <a:xfrm>
            <a:off x="368300" y="5429250"/>
            <a:ext cx="285750" cy="2857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Овал 50"/>
          <p:cNvSpPr/>
          <p:nvPr/>
        </p:nvSpPr>
        <p:spPr>
          <a:xfrm>
            <a:off x="4840288" y="5773738"/>
            <a:ext cx="285750" cy="2857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571500" y="3732213"/>
            <a:ext cx="8429625" cy="1136947"/>
          </a:xfrm>
          <a:prstGeom prst="roundRect">
            <a:avLst/>
          </a:prstGeom>
          <a:solidFill>
            <a:srgbClr val="FDE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1500" y="2357438"/>
            <a:ext cx="8429625" cy="1231900"/>
          </a:xfrm>
          <a:prstGeom prst="roundRect">
            <a:avLst/>
          </a:prstGeom>
          <a:solidFill>
            <a:srgbClr val="FDE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1500" y="1071563"/>
            <a:ext cx="8429625" cy="1143000"/>
          </a:xfrm>
          <a:prstGeom prst="roundRect">
            <a:avLst/>
          </a:prstGeom>
          <a:solidFill>
            <a:srgbClr val="FDE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5" name="Picture 3" descr="Шапка_2"/>
          <p:cNvPicPr>
            <a:picLocks noChangeAspect="1" noChangeArrowheads="1"/>
          </p:cNvPicPr>
          <p:nvPr/>
        </p:nvPicPr>
        <p:blipFill>
          <a:blip r:embed="rId3" cstate="print"/>
          <a:srcRect b="30064"/>
          <a:stretch>
            <a:fillRect/>
          </a:stretch>
        </p:blipFill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4"/>
          <p:cNvSpPr>
            <a:spLocks noChangeArrowheads="1"/>
          </p:cNvSpPr>
          <p:nvPr/>
        </p:nvSpPr>
        <p:spPr bwMode="auto">
          <a:xfrm>
            <a:off x="522288" y="160338"/>
            <a:ext cx="8101012" cy="747712"/>
          </a:xfrm>
          <a:prstGeom prst="roundRect">
            <a:avLst>
              <a:gd name="adj" fmla="val 16667"/>
            </a:avLst>
          </a:prstGeom>
          <a:solidFill>
            <a:srgbClr val="267E7A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267E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7"/>
          <p:cNvSpPr>
            <a:spLocks noChangeArrowheads="1"/>
          </p:cNvSpPr>
          <p:nvPr/>
        </p:nvSpPr>
        <p:spPr bwMode="auto">
          <a:xfrm>
            <a:off x="539750" y="117475"/>
            <a:ext cx="8064500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67E7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0" name="Picture 10" descr="внизу полоса бе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6456363"/>
            <a:ext cx="86042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519113" y="273050"/>
            <a:ext cx="8104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Основные нормативные документы</a:t>
            </a:r>
          </a:p>
        </p:txBody>
      </p:sp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8748713" y="657860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93508E3B-E9E3-40CD-AFD7-59D947924E6A}" type="slidenum">
              <a:rPr lang="ru-RU" sz="1200" b="1">
                <a:solidFill>
                  <a:srgbClr val="BFAF5D"/>
                </a:solidFill>
              </a:rPr>
              <a:pPr algn="ctr">
                <a:spcBef>
                  <a:spcPct val="50000"/>
                </a:spcBef>
              </a:pPr>
              <a:t>9</a:t>
            </a:fld>
            <a:endParaRPr lang="ru-RU" sz="1200" b="1">
              <a:solidFill>
                <a:srgbClr val="BFAF5D"/>
              </a:solidFill>
            </a:endParaRPr>
          </a:p>
        </p:txBody>
      </p:sp>
      <p:sp>
        <p:nvSpPr>
          <p:cNvPr id="5133" name="Rectangle 40"/>
          <p:cNvSpPr>
            <a:spLocks noChangeArrowheads="1"/>
          </p:cNvSpPr>
          <p:nvPr/>
        </p:nvSpPr>
        <p:spPr bwMode="auto">
          <a:xfrm>
            <a:off x="1428750" y="1227138"/>
            <a:ext cx="73580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600" b="1" dirty="0"/>
              <a:t>Концепция </a:t>
            </a:r>
            <a:r>
              <a:rPr lang="ru-RU" sz="1600" dirty="0"/>
              <a:t>создания единой федеральной межведомственной системы учета контингента </a:t>
            </a:r>
            <a:br>
              <a:rPr lang="ru-RU" sz="1600" dirty="0"/>
            </a:br>
            <a:r>
              <a:rPr lang="ru-RU" sz="1600" i="1" dirty="0"/>
              <a:t>(Распоряжение Правительства РФ №2125-р от 25.10.2014)</a:t>
            </a:r>
          </a:p>
        </p:txBody>
      </p:sp>
      <p:sp>
        <p:nvSpPr>
          <p:cNvPr id="5134" name="Rectangle 40"/>
          <p:cNvSpPr>
            <a:spLocks noChangeArrowheads="1"/>
          </p:cNvSpPr>
          <p:nvPr/>
        </p:nvSpPr>
        <p:spPr bwMode="auto">
          <a:xfrm>
            <a:off x="1428750" y="2409825"/>
            <a:ext cx="7715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План мероприятий </a:t>
            </a:r>
            <a:r>
              <a:rPr lang="en-US" sz="1600" b="1"/>
              <a:t>(</a:t>
            </a:r>
            <a:r>
              <a:rPr lang="ru-RU" sz="1600" b="1"/>
              <a:t>«дорожная карта») </a:t>
            </a:r>
            <a:r>
              <a:rPr lang="ru-RU" sz="1600"/>
              <a:t>по созданию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 </a:t>
            </a:r>
            <a:r>
              <a:rPr lang="ru-RU" sz="1600" i="1"/>
              <a:t>(Распоряжение Правительства РФ № 236-р от 14.02.2015)</a:t>
            </a:r>
          </a:p>
        </p:txBody>
      </p:sp>
      <p:sp>
        <p:nvSpPr>
          <p:cNvPr id="5135" name="Rectangle 40"/>
          <p:cNvSpPr>
            <a:spLocks noChangeArrowheads="1"/>
          </p:cNvSpPr>
          <p:nvPr/>
        </p:nvSpPr>
        <p:spPr bwMode="auto">
          <a:xfrm>
            <a:off x="1409700" y="3786188"/>
            <a:ext cx="77343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Унифицированные функционально-технические требования </a:t>
            </a:r>
          </a:p>
          <a:p>
            <a:r>
              <a:rPr lang="ru-RU" sz="1600" dirty="0"/>
              <a:t>к региональному сегменту </a:t>
            </a:r>
            <a:r>
              <a:rPr lang="ru-RU" sz="1600" dirty="0" smtClean="0"/>
              <a:t>единой федеральной межведомственной системы учета контингента</a:t>
            </a:r>
            <a:r>
              <a:rPr lang="ru-RU" sz="1600" dirty="0" smtClean="0"/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/>
              <a:t>(от 8 июля 2015 г. № П9-268пр.)</a:t>
            </a:r>
          </a:p>
        </p:txBody>
      </p:sp>
      <p:pic>
        <p:nvPicPr>
          <p:cNvPr id="5136" name="Picture 43" descr="Image001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1089025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43" descr="Image001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23749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43" descr="Image001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3660775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Левая фигурная скобка 28"/>
          <p:cNvSpPr/>
          <p:nvPr/>
        </p:nvSpPr>
        <p:spPr>
          <a:xfrm rot="16200000">
            <a:off x="4214812" y="883021"/>
            <a:ext cx="785813" cy="8786812"/>
          </a:xfrm>
          <a:prstGeom prst="leftBrace">
            <a:avLst>
              <a:gd name="adj1" fmla="val 50771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40" name="TextBox 29"/>
          <p:cNvSpPr txBox="1">
            <a:spLocks noChangeArrowheads="1"/>
          </p:cNvSpPr>
          <p:nvPr/>
        </p:nvSpPr>
        <p:spPr bwMode="auto">
          <a:xfrm>
            <a:off x="388938" y="5581352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 </a:t>
            </a:r>
            <a:r>
              <a:rPr lang="ru-RU" sz="2400" b="1" dirty="0" smtClean="0">
                <a:solidFill>
                  <a:srgbClr val="C00000"/>
                </a:solidFill>
              </a:rPr>
              <a:t>1 октября 2016 года 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b="1" dirty="0"/>
              <a:t>должен быть обеспечен ввод в промышленную эксплуатацию региональных сегментов ГИС «Контингент»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c37da6d8cf793ca9671c82538b8359ac8b2ec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5585</TotalTime>
  <Words>814</Words>
  <Application>Microsoft Office PowerPoint</Application>
  <PresentationFormat>Экран (4:3)</PresentationFormat>
  <Paragraphs>271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Tahoma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vmihailova</dc:creator>
  <cp:lastModifiedBy>Admin</cp:lastModifiedBy>
  <cp:revision>311</cp:revision>
  <cp:lastPrinted>2016-01-19T09:02:52Z</cp:lastPrinted>
  <dcterms:created xsi:type="dcterms:W3CDTF">2014-10-10T05:12:43Z</dcterms:created>
  <dcterms:modified xsi:type="dcterms:W3CDTF">2016-03-26T11:59:49Z</dcterms:modified>
</cp:coreProperties>
</file>